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Tomorrow Semi Bold"/>
      <p:regular r:id="rId20"/>
    </p:embeddedFont>
    <p:embeddedFont>
      <p:font typeface="Tomorrow Semi Bold"/>
      <p:regular r:id="rId21"/>
    </p:embeddedFont>
    <p:embeddedFont>
      <p:font typeface="Tomorrow Semi Bold"/>
      <p:regular r:id="rId22"/>
    </p:embeddedFont>
    <p:embeddedFont>
      <p:font typeface="Tomorrow Semi Bold"/>
      <p:regular r:id="rId23"/>
    </p:embeddedFont>
    <p:embeddedFont>
      <p:font typeface="Tomorrow"/>
      <p:regular r:id="rId24"/>
    </p:embeddedFont>
    <p:embeddedFont>
      <p:font typeface="Tomorrow"/>
      <p:regular r:id="rId25"/>
    </p:embeddedFont>
    <p:embeddedFont>
      <p:font typeface="Tomorrow"/>
      <p:regular r:id="rId26"/>
    </p:embeddedFont>
    <p:embeddedFont>
      <p:font typeface="Tomorrow"/>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slideLayout" Target="../slideLayouts/slideLayout11.xml"/><Relationship Id="rId11"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4" Type="http://schemas.openxmlformats.org/officeDocument/2006/relationships/image" Target="../media/image-13-4.png"/><Relationship Id="rId5" Type="http://schemas.openxmlformats.org/officeDocument/2006/relationships/image" Target="../media/image-13-5.svg"/><Relationship Id="rId6" Type="http://schemas.openxmlformats.org/officeDocument/2006/relationships/image" Target="../media/image-13-6.png"/><Relationship Id="rId7" Type="http://schemas.openxmlformats.org/officeDocument/2006/relationships/image" Target="../media/image-13-7.svg"/><Relationship Id="rId8" Type="http://schemas.openxmlformats.org/officeDocument/2006/relationships/image" Target="../media/image-13-8.png"/><Relationship Id="rId9" Type="http://schemas.openxmlformats.org/officeDocument/2006/relationships/image" Target="../media/image-13-9.svg"/><Relationship Id="rId10" Type="http://schemas.openxmlformats.org/officeDocument/2006/relationships/slideLayout" Target="../slideLayouts/slideLayout14.xml"/><Relationship Id="rId11"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image" Target="../media/image-4-11.png"/><Relationship Id="rId12" Type="http://schemas.openxmlformats.org/officeDocument/2006/relationships/image" Target="../media/image-4-12.svg"/><Relationship Id="rId13" Type="http://schemas.openxmlformats.org/officeDocument/2006/relationships/image" Target="../media/image-4-13.png"/><Relationship Id="rId14" Type="http://schemas.openxmlformats.org/officeDocument/2006/relationships/image" Target="../media/image-4-14.svg"/><Relationship Id="rId15" Type="http://schemas.openxmlformats.org/officeDocument/2006/relationships/image" Target="../media/image-4-15.png"/><Relationship Id="rId16" Type="http://schemas.openxmlformats.org/officeDocument/2006/relationships/image" Target="../media/image-4-16.svg"/><Relationship Id="rId17" Type="http://schemas.openxmlformats.org/officeDocument/2006/relationships/slideLayout" Target="../slideLayouts/slideLayout5.xml"/><Relationship Id="rId1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268980"/>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Dental/Chamber Management System</a:t>
            </a:r>
            <a:endParaRPr lang="en-US" sz="3900" dirty="0"/>
          </a:p>
        </p:txBody>
      </p:sp>
      <p:sp>
        <p:nvSpPr>
          <p:cNvPr id="4" name="Text 1"/>
          <p:cNvSpPr/>
          <p:nvPr/>
        </p:nvSpPr>
        <p:spPr>
          <a:xfrm>
            <a:off x="6280190" y="4588431"/>
            <a:ext cx="6177558" cy="372070"/>
          </a:xfrm>
          <a:prstGeom prst="rect">
            <a:avLst/>
          </a:prstGeom>
          <a:noFill/>
          <a:ln/>
        </p:spPr>
        <p:txBody>
          <a:bodyPr wrap="none" lIns="0" tIns="0" rIns="0" bIns="0" rtlCol="0" anchor="t"/>
          <a:lstStyle/>
          <a:p>
            <a:pPr algn="l" indent="0" marL="0">
              <a:lnSpc>
                <a:spcPts val="2900"/>
              </a:lnSpc>
              <a:buNone/>
            </a:pPr>
            <a:r>
              <a:rPr lang="en-US" sz="2300" dirty="0">
                <a:solidFill>
                  <a:srgbClr val="1D1D1B"/>
                </a:solidFill>
                <a:latin typeface="Tomorrow Semi Bold" pitchFamily="34" charset="0"/>
                <a:ea typeface="Tomorrow Semi Bold" pitchFamily="34" charset="-122"/>
                <a:cs typeface="Tomorrow Semi Bold" pitchFamily="34" charset="-120"/>
              </a:rPr>
              <a:t>Comprehensive Overview &amp; Architecture</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25937"/>
            <a:ext cx="7025640" cy="403146"/>
          </a:xfrm>
          <a:prstGeom prst="rect">
            <a:avLst/>
          </a:prstGeom>
          <a:noFill/>
          <a:ln/>
        </p:spPr>
        <p:txBody>
          <a:bodyPr wrap="none" lIns="0" tIns="0" rIns="0" bIns="0" rtlCol="0" anchor="t"/>
          <a:lstStyle/>
          <a:p>
            <a:pPr algn="l" indent="0" marL="0">
              <a:lnSpc>
                <a:spcPts val="3150"/>
              </a:lnSpc>
              <a:buNone/>
            </a:pPr>
            <a:r>
              <a:rPr lang="en-US" sz="2500" dirty="0">
                <a:solidFill>
                  <a:srgbClr val="1D1D1B"/>
                </a:solidFill>
                <a:latin typeface="Tomorrow Semi Bold" pitchFamily="34" charset="0"/>
                <a:ea typeface="Tomorrow Semi Bold" pitchFamily="34" charset="-122"/>
                <a:cs typeface="Tomorrow Semi Bold" pitchFamily="34" charset="-120"/>
              </a:rPr>
              <a:t>Billing &amp; Payments: Financial Management</a:t>
            </a:r>
            <a:endParaRPr lang="en-US" sz="2500" dirty="0"/>
          </a:p>
        </p:txBody>
      </p:sp>
      <p:sp>
        <p:nvSpPr>
          <p:cNvPr id="4" name="Text 1"/>
          <p:cNvSpPr/>
          <p:nvPr/>
        </p:nvSpPr>
        <p:spPr>
          <a:xfrm>
            <a:off x="6280190" y="1422559"/>
            <a:ext cx="7556421" cy="412909"/>
          </a:xfrm>
          <a:prstGeom prst="rect">
            <a:avLst/>
          </a:prstGeom>
          <a:noFill/>
          <a:ln/>
        </p:spPr>
        <p:txBody>
          <a:bodyPr wrap="square" lIns="0" tIns="0" rIns="0" bIns="0" rtlCol="0" anchor="t"/>
          <a:lstStyle/>
          <a:p>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Our billing and payment module is designed to simplify financial operations for your dental practice. It provides robust tools for invoice generation, payment tracking, and revenue management, ensuring financial accuracy and transparency.</a:t>
            </a:r>
            <a:endParaRPr lang="en-US" sz="1000" dirty="0"/>
          </a:p>
        </p:txBody>
      </p:sp>
      <p:sp>
        <p:nvSpPr>
          <p:cNvPr id="5" name="Shape 2"/>
          <p:cNvSpPr/>
          <p:nvPr/>
        </p:nvSpPr>
        <p:spPr>
          <a:xfrm>
            <a:off x="6280190" y="1980486"/>
            <a:ext cx="7556421" cy="1259086"/>
          </a:xfrm>
          <a:prstGeom prst="roundRect">
            <a:avLst>
              <a:gd name="adj" fmla="val 1537"/>
            </a:avLst>
          </a:prstGeom>
          <a:solidFill>
            <a:srgbClr val="F0EAEA"/>
          </a:solidFill>
          <a:ln/>
        </p:spPr>
      </p:sp>
      <p:sp>
        <p:nvSpPr>
          <p:cNvPr id="6" name="Shape 3"/>
          <p:cNvSpPr/>
          <p:nvPr/>
        </p:nvSpPr>
        <p:spPr>
          <a:xfrm>
            <a:off x="6409134" y="2109430"/>
            <a:ext cx="386953" cy="386953"/>
          </a:xfrm>
          <a:prstGeom prst="roundRect">
            <a:avLst>
              <a:gd name="adj" fmla="val 23628414"/>
            </a:avLst>
          </a:prstGeom>
          <a:solidFill>
            <a:srgbClr val="1D1D1B"/>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15576" y="2215872"/>
            <a:ext cx="174069" cy="174069"/>
          </a:xfrm>
          <a:prstGeom prst="rect">
            <a:avLst/>
          </a:prstGeom>
        </p:spPr>
      </p:pic>
      <p:sp>
        <p:nvSpPr>
          <p:cNvPr id="8" name="Text 4"/>
          <p:cNvSpPr/>
          <p:nvPr/>
        </p:nvSpPr>
        <p:spPr>
          <a:xfrm>
            <a:off x="6409134" y="2625328"/>
            <a:ext cx="2322433" cy="201454"/>
          </a:xfrm>
          <a:prstGeom prst="rect">
            <a:avLst/>
          </a:prstGeom>
          <a:noFill/>
          <a:ln/>
        </p:spPr>
        <p:txBody>
          <a:bodyPr wrap="none" lIns="0" tIns="0" rIns="0" bIns="0" rtlCol="0" anchor="t"/>
          <a:lstStyle/>
          <a:p>
            <a:pPr algn="l" indent="0" marL="0">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Invoices with Multiple Items</a:t>
            </a:r>
            <a:endParaRPr lang="en-US" sz="1250" dirty="0"/>
          </a:p>
        </p:txBody>
      </p:sp>
      <p:sp>
        <p:nvSpPr>
          <p:cNvPr id="9" name="Text 5"/>
          <p:cNvSpPr/>
          <p:nvPr/>
        </p:nvSpPr>
        <p:spPr>
          <a:xfrm>
            <a:off x="6409134" y="2904173"/>
            <a:ext cx="7298531" cy="206454"/>
          </a:xfrm>
          <a:prstGeom prst="rect">
            <a:avLst/>
          </a:prstGeom>
          <a:noFill/>
          <a:ln/>
        </p:spPr>
        <p:txBody>
          <a:bodyPr wrap="none" lIns="0" tIns="0" rIns="0" bIns="0" rtlCol="0" anchor="t"/>
          <a:lstStyle/>
          <a:p>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Generate detailed invoices that can include various procedures, medications, and services.</a:t>
            </a:r>
            <a:endParaRPr lang="en-US" sz="1000" dirty="0"/>
          </a:p>
        </p:txBody>
      </p:sp>
      <p:sp>
        <p:nvSpPr>
          <p:cNvPr id="10" name="Shape 6"/>
          <p:cNvSpPr/>
          <p:nvPr/>
        </p:nvSpPr>
        <p:spPr>
          <a:xfrm>
            <a:off x="6280190" y="3368516"/>
            <a:ext cx="7556421" cy="1259086"/>
          </a:xfrm>
          <a:prstGeom prst="roundRect">
            <a:avLst>
              <a:gd name="adj" fmla="val 1537"/>
            </a:avLst>
          </a:prstGeom>
          <a:solidFill>
            <a:srgbClr val="F0EAEA"/>
          </a:solidFill>
          <a:ln/>
        </p:spPr>
      </p:sp>
      <p:sp>
        <p:nvSpPr>
          <p:cNvPr id="11" name="Shape 7"/>
          <p:cNvSpPr/>
          <p:nvPr/>
        </p:nvSpPr>
        <p:spPr>
          <a:xfrm>
            <a:off x="6409134" y="3497461"/>
            <a:ext cx="386953" cy="386953"/>
          </a:xfrm>
          <a:prstGeom prst="roundRect">
            <a:avLst>
              <a:gd name="adj" fmla="val 23628414"/>
            </a:avLst>
          </a:prstGeom>
          <a:solidFill>
            <a:srgbClr val="1D1D1B"/>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5576" y="3603903"/>
            <a:ext cx="174069" cy="174069"/>
          </a:xfrm>
          <a:prstGeom prst="rect">
            <a:avLst/>
          </a:prstGeom>
        </p:spPr>
      </p:pic>
      <p:sp>
        <p:nvSpPr>
          <p:cNvPr id="13" name="Text 8"/>
          <p:cNvSpPr/>
          <p:nvPr/>
        </p:nvSpPr>
        <p:spPr>
          <a:xfrm>
            <a:off x="6409134" y="4013359"/>
            <a:ext cx="2520077" cy="201454"/>
          </a:xfrm>
          <a:prstGeom prst="rect">
            <a:avLst/>
          </a:prstGeom>
          <a:noFill/>
          <a:ln/>
        </p:spPr>
        <p:txBody>
          <a:bodyPr wrap="none" lIns="0" tIns="0" rIns="0" bIns="0" rtlCol="0" anchor="t"/>
          <a:lstStyle/>
          <a:p>
            <a:pPr algn="l" indent="0" marL="0">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Payments Tracked Individually</a:t>
            </a:r>
            <a:endParaRPr lang="en-US" sz="1250" dirty="0"/>
          </a:p>
        </p:txBody>
      </p:sp>
      <p:sp>
        <p:nvSpPr>
          <p:cNvPr id="14" name="Text 9"/>
          <p:cNvSpPr/>
          <p:nvPr/>
        </p:nvSpPr>
        <p:spPr>
          <a:xfrm>
            <a:off x="6409134" y="4292203"/>
            <a:ext cx="7298531" cy="206454"/>
          </a:xfrm>
          <a:prstGeom prst="rect">
            <a:avLst/>
          </a:prstGeom>
          <a:noFill/>
          <a:ln/>
        </p:spPr>
        <p:txBody>
          <a:bodyPr wrap="none" lIns="0" tIns="0" rIns="0" bIns="0" rtlCol="0" anchor="t"/>
          <a:lstStyle/>
          <a:p>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Each payment is recorded separately, allowing for precise tracking and reconciliation.</a:t>
            </a:r>
            <a:endParaRPr lang="en-US" sz="1000" dirty="0"/>
          </a:p>
        </p:txBody>
      </p:sp>
      <p:sp>
        <p:nvSpPr>
          <p:cNvPr id="15" name="Shape 10"/>
          <p:cNvSpPr/>
          <p:nvPr/>
        </p:nvSpPr>
        <p:spPr>
          <a:xfrm>
            <a:off x="6280190" y="4756547"/>
            <a:ext cx="7556421" cy="1259086"/>
          </a:xfrm>
          <a:prstGeom prst="roundRect">
            <a:avLst>
              <a:gd name="adj" fmla="val 1537"/>
            </a:avLst>
          </a:prstGeom>
          <a:solidFill>
            <a:srgbClr val="F0EAEA"/>
          </a:solidFill>
          <a:ln/>
        </p:spPr>
      </p:sp>
      <p:sp>
        <p:nvSpPr>
          <p:cNvPr id="16" name="Shape 11"/>
          <p:cNvSpPr/>
          <p:nvPr/>
        </p:nvSpPr>
        <p:spPr>
          <a:xfrm>
            <a:off x="6409134" y="4885492"/>
            <a:ext cx="386953" cy="386953"/>
          </a:xfrm>
          <a:prstGeom prst="roundRect">
            <a:avLst>
              <a:gd name="adj" fmla="val 23628414"/>
            </a:avLst>
          </a:prstGeom>
          <a:solidFill>
            <a:srgbClr val="1D1D1B"/>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5576" y="4991933"/>
            <a:ext cx="174069" cy="174069"/>
          </a:xfrm>
          <a:prstGeom prst="rect">
            <a:avLst/>
          </a:prstGeom>
        </p:spPr>
      </p:pic>
      <p:sp>
        <p:nvSpPr>
          <p:cNvPr id="18" name="Text 12"/>
          <p:cNvSpPr/>
          <p:nvPr/>
        </p:nvSpPr>
        <p:spPr>
          <a:xfrm>
            <a:off x="6409134" y="5401389"/>
            <a:ext cx="2416969" cy="201454"/>
          </a:xfrm>
          <a:prstGeom prst="rect">
            <a:avLst/>
          </a:prstGeom>
          <a:noFill/>
          <a:ln/>
        </p:spPr>
        <p:txBody>
          <a:bodyPr wrap="none" lIns="0" tIns="0" rIns="0" bIns="0" rtlCol="0" anchor="t"/>
          <a:lstStyle/>
          <a:p>
            <a:pPr algn="l" indent="0" marL="0">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Discounts &amp; Partial Payments</a:t>
            </a:r>
            <a:endParaRPr lang="en-US" sz="1250" dirty="0"/>
          </a:p>
        </p:txBody>
      </p:sp>
      <p:sp>
        <p:nvSpPr>
          <p:cNvPr id="19" name="Text 13"/>
          <p:cNvSpPr/>
          <p:nvPr/>
        </p:nvSpPr>
        <p:spPr>
          <a:xfrm>
            <a:off x="6409134" y="5680234"/>
            <a:ext cx="7298531" cy="206454"/>
          </a:xfrm>
          <a:prstGeom prst="rect">
            <a:avLst/>
          </a:prstGeom>
          <a:noFill/>
          <a:ln/>
        </p:spPr>
        <p:txBody>
          <a:bodyPr wrap="none" lIns="0" tIns="0" rIns="0" bIns="0" rtlCol="0" anchor="t"/>
          <a:lstStyle/>
          <a:p>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The system supports the application of discounts and the processing of partial payments, offering flexibility to patients.</a:t>
            </a:r>
            <a:endParaRPr lang="en-US" sz="1000" dirty="0"/>
          </a:p>
        </p:txBody>
      </p:sp>
      <p:sp>
        <p:nvSpPr>
          <p:cNvPr id="20" name="Shape 14"/>
          <p:cNvSpPr/>
          <p:nvPr/>
        </p:nvSpPr>
        <p:spPr>
          <a:xfrm>
            <a:off x="6280190" y="6144578"/>
            <a:ext cx="7556421" cy="1259086"/>
          </a:xfrm>
          <a:prstGeom prst="roundRect">
            <a:avLst>
              <a:gd name="adj" fmla="val 1537"/>
            </a:avLst>
          </a:prstGeom>
          <a:solidFill>
            <a:srgbClr val="F0EAEA"/>
          </a:solidFill>
          <a:ln/>
        </p:spPr>
      </p:sp>
      <p:sp>
        <p:nvSpPr>
          <p:cNvPr id="21" name="Shape 15"/>
          <p:cNvSpPr/>
          <p:nvPr/>
        </p:nvSpPr>
        <p:spPr>
          <a:xfrm>
            <a:off x="6409134" y="6273522"/>
            <a:ext cx="386953" cy="386953"/>
          </a:xfrm>
          <a:prstGeom prst="roundRect">
            <a:avLst>
              <a:gd name="adj" fmla="val 23628414"/>
            </a:avLst>
          </a:prstGeom>
          <a:solidFill>
            <a:srgbClr val="1D1D1B"/>
          </a:solidFill>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5576" y="6379964"/>
            <a:ext cx="174069" cy="174069"/>
          </a:xfrm>
          <a:prstGeom prst="rect">
            <a:avLst/>
          </a:prstGeom>
        </p:spPr>
      </p:pic>
      <p:sp>
        <p:nvSpPr>
          <p:cNvPr id="23" name="Text 16"/>
          <p:cNvSpPr/>
          <p:nvPr/>
        </p:nvSpPr>
        <p:spPr>
          <a:xfrm>
            <a:off x="6409134" y="6789420"/>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Revenue Tracking</a:t>
            </a:r>
            <a:endParaRPr lang="en-US" sz="1250" dirty="0"/>
          </a:p>
        </p:txBody>
      </p:sp>
      <p:sp>
        <p:nvSpPr>
          <p:cNvPr id="24" name="Text 17"/>
          <p:cNvSpPr/>
          <p:nvPr/>
        </p:nvSpPr>
        <p:spPr>
          <a:xfrm>
            <a:off x="6409134" y="7068264"/>
            <a:ext cx="7298531" cy="206454"/>
          </a:xfrm>
          <a:prstGeom prst="rect">
            <a:avLst/>
          </a:prstGeom>
          <a:noFill/>
          <a:ln/>
        </p:spPr>
        <p:txBody>
          <a:bodyPr wrap="none" lIns="0" tIns="0" rIns="0" bIns="0" rtlCol="0" anchor="t"/>
          <a:lstStyle/>
          <a:p>
            <a:pPr algn="l" indent="0" marL="0">
              <a:lnSpc>
                <a:spcPts val="1600"/>
              </a:lnSpc>
              <a:buNone/>
            </a:pPr>
            <a:r>
              <a:rPr lang="en-US" sz="1000" dirty="0">
                <a:solidFill>
                  <a:srgbClr val="61615C"/>
                </a:solidFill>
                <a:latin typeface="Tomorrow" pitchFamily="34" charset="0"/>
                <a:ea typeface="Tomorrow" pitchFamily="34" charset="-122"/>
                <a:cs typeface="Tomorrow" pitchFamily="34" charset="-120"/>
              </a:rPr>
              <a:t>Comprehensive tools to monitor and analyze revenue streams, aiding in financial planning.</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116461"/>
            <a:ext cx="11429048" cy="620078"/>
          </a:xfrm>
          <a:prstGeom prst="rect">
            <a:avLst/>
          </a:prstGeom>
          <a:noFill/>
          <a:ln/>
        </p:spPr>
        <p:txBody>
          <a:bodyPr wrap="non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Inventory &amp; Expenses: Optimizing Resources</a:t>
            </a:r>
            <a:endParaRPr lang="en-US" sz="3900" dirty="0"/>
          </a:p>
        </p:txBody>
      </p:sp>
      <p:sp>
        <p:nvSpPr>
          <p:cNvPr id="4" name="Text 1"/>
          <p:cNvSpPr/>
          <p:nvPr/>
        </p:nvSpPr>
        <p:spPr>
          <a:xfrm>
            <a:off x="793790" y="403419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Effective management of inventory and expenses is crucial for the financial health of any dental practice. This module provides the tools necessary to track supplies, manage costs, and prevent stockouts, ensuring smooth operations and cost control.</a:t>
            </a:r>
            <a:endParaRPr lang="en-US" sz="1550" dirty="0"/>
          </a:p>
        </p:txBody>
      </p:sp>
      <p:sp>
        <p:nvSpPr>
          <p:cNvPr id="5" name="Text 2"/>
          <p:cNvSpPr/>
          <p:nvPr/>
        </p:nvSpPr>
        <p:spPr>
          <a:xfrm>
            <a:off x="793790" y="4991695"/>
            <a:ext cx="3074670" cy="654963"/>
          </a:xfrm>
          <a:prstGeom prst="rect">
            <a:avLst/>
          </a:prstGeom>
          <a:noFill/>
          <a:ln/>
        </p:spPr>
        <p:txBody>
          <a:bodyPr wrap="none" lIns="0" tIns="0" rIns="0" bIns="0" rtlCol="0" anchor="t"/>
          <a:lstStyle/>
          <a:p>
            <a:pPr algn="ctr" indent="0" marL="0">
              <a:lnSpc>
                <a:spcPts val="5150"/>
              </a:lnSpc>
              <a:buNone/>
            </a:pPr>
            <a:r>
              <a:rPr lang="en-US" sz="5150" dirty="0">
                <a:solidFill>
                  <a:srgbClr val="61615C"/>
                </a:solidFill>
                <a:latin typeface="Tomorrow Semi Bold" pitchFamily="34" charset="0"/>
                <a:ea typeface="Tomorrow Semi Bold" pitchFamily="34" charset="-122"/>
                <a:cs typeface="Tomorrow Semi Bold" pitchFamily="34" charset="-120"/>
              </a:rPr>
              <a:t>1</a:t>
            </a:r>
            <a:endParaRPr lang="en-US" sz="5150" dirty="0"/>
          </a:p>
        </p:txBody>
      </p:sp>
      <p:sp>
        <p:nvSpPr>
          <p:cNvPr id="6" name="Text 3"/>
          <p:cNvSpPr/>
          <p:nvPr/>
        </p:nvSpPr>
        <p:spPr>
          <a:xfrm>
            <a:off x="1090613" y="5894665"/>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Inventory Tracking</a:t>
            </a:r>
            <a:endParaRPr lang="en-US" sz="1950" dirty="0"/>
          </a:p>
        </p:txBody>
      </p:sp>
      <p:sp>
        <p:nvSpPr>
          <p:cNvPr id="7" name="Text 4"/>
          <p:cNvSpPr/>
          <p:nvPr/>
        </p:nvSpPr>
        <p:spPr>
          <a:xfrm>
            <a:off x="793790" y="6323886"/>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61615C"/>
                </a:solidFill>
                <a:latin typeface="Tomorrow" pitchFamily="34" charset="0"/>
                <a:ea typeface="Tomorrow" pitchFamily="34" charset="-122"/>
                <a:cs typeface="Tomorrow" pitchFamily="34" charset="-120"/>
              </a:rPr>
              <a:t>Real-time monitoring of all dental supplies and equipment with detailed logs.</a:t>
            </a:r>
            <a:endParaRPr lang="en-US" sz="1550" dirty="0"/>
          </a:p>
        </p:txBody>
      </p:sp>
      <p:sp>
        <p:nvSpPr>
          <p:cNvPr id="8" name="Text 5"/>
          <p:cNvSpPr/>
          <p:nvPr/>
        </p:nvSpPr>
        <p:spPr>
          <a:xfrm>
            <a:off x="4116467" y="4991695"/>
            <a:ext cx="3074670" cy="654963"/>
          </a:xfrm>
          <a:prstGeom prst="rect">
            <a:avLst/>
          </a:prstGeom>
          <a:noFill/>
          <a:ln/>
        </p:spPr>
        <p:txBody>
          <a:bodyPr wrap="none" lIns="0" tIns="0" rIns="0" bIns="0" rtlCol="0" anchor="t"/>
          <a:lstStyle/>
          <a:p>
            <a:pPr algn="ctr" indent="0" marL="0">
              <a:lnSpc>
                <a:spcPts val="5150"/>
              </a:lnSpc>
              <a:buNone/>
            </a:pPr>
            <a:r>
              <a:rPr lang="en-US" sz="5150" dirty="0">
                <a:solidFill>
                  <a:srgbClr val="61615C"/>
                </a:solidFill>
                <a:latin typeface="Tomorrow Semi Bold" pitchFamily="34" charset="0"/>
                <a:ea typeface="Tomorrow Semi Bold" pitchFamily="34" charset="-122"/>
                <a:cs typeface="Tomorrow Semi Bold" pitchFamily="34" charset="-120"/>
              </a:rPr>
              <a:t>2</a:t>
            </a:r>
            <a:endParaRPr lang="en-US" sz="5150" dirty="0"/>
          </a:p>
        </p:txBody>
      </p:sp>
      <p:sp>
        <p:nvSpPr>
          <p:cNvPr id="9" name="Text 6"/>
          <p:cNvSpPr/>
          <p:nvPr/>
        </p:nvSpPr>
        <p:spPr>
          <a:xfrm>
            <a:off x="4257556" y="5894665"/>
            <a:ext cx="2792373" cy="310158"/>
          </a:xfrm>
          <a:prstGeom prst="rect">
            <a:avLst/>
          </a:prstGeom>
          <a:noFill/>
          <a:ln/>
        </p:spPr>
        <p:txBody>
          <a:bodyPr wrap="none" lIns="0" tIns="0" rIns="0" bIns="0" rtlCol="0" anchor="t"/>
          <a:lstStyle/>
          <a:p>
            <a:pPr algn="ctr"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Minimum Stock Alerts</a:t>
            </a:r>
            <a:endParaRPr lang="en-US" sz="1950" dirty="0"/>
          </a:p>
        </p:txBody>
      </p:sp>
      <p:sp>
        <p:nvSpPr>
          <p:cNvPr id="10" name="Text 7"/>
          <p:cNvSpPr/>
          <p:nvPr/>
        </p:nvSpPr>
        <p:spPr>
          <a:xfrm>
            <a:off x="4116467" y="6323886"/>
            <a:ext cx="3074670" cy="1270159"/>
          </a:xfrm>
          <a:prstGeom prst="rect">
            <a:avLst/>
          </a:prstGeom>
          <a:noFill/>
          <a:ln/>
        </p:spPr>
        <p:txBody>
          <a:bodyPr wrap="square" lIns="0" tIns="0" rIns="0" bIns="0" rtlCol="0" anchor="t"/>
          <a:lstStyle/>
          <a:p>
            <a:pPr algn="ctr" indent="0" marL="0">
              <a:lnSpc>
                <a:spcPts val="2500"/>
              </a:lnSpc>
              <a:buNone/>
            </a:pPr>
            <a:r>
              <a:rPr lang="en-US" sz="1550" dirty="0">
                <a:solidFill>
                  <a:srgbClr val="61615C"/>
                </a:solidFill>
                <a:latin typeface="Tomorrow" pitchFamily="34" charset="0"/>
                <a:ea typeface="Tomorrow" pitchFamily="34" charset="-122"/>
                <a:cs typeface="Tomorrow" pitchFamily="34" charset="-120"/>
              </a:rPr>
              <a:t>Automated notifications when stock levels fall below predefined minimums, preventing shortages.</a:t>
            </a:r>
            <a:endParaRPr lang="en-US" sz="1550" dirty="0"/>
          </a:p>
        </p:txBody>
      </p:sp>
      <p:sp>
        <p:nvSpPr>
          <p:cNvPr id="11" name="Text 8"/>
          <p:cNvSpPr/>
          <p:nvPr/>
        </p:nvSpPr>
        <p:spPr>
          <a:xfrm>
            <a:off x="7439144" y="4991695"/>
            <a:ext cx="3074670" cy="654963"/>
          </a:xfrm>
          <a:prstGeom prst="rect">
            <a:avLst/>
          </a:prstGeom>
          <a:noFill/>
          <a:ln/>
        </p:spPr>
        <p:txBody>
          <a:bodyPr wrap="none" lIns="0" tIns="0" rIns="0" bIns="0" rtlCol="0" anchor="t"/>
          <a:lstStyle/>
          <a:p>
            <a:pPr algn="ctr" indent="0" marL="0">
              <a:lnSpc>
                <a:spcPts val="5150"/>
              </a:lnSpc>
              <a:buNone/>
            </a:pPr>
            <a:r>
              <a:rPr lang="en-US" sz="5150" dirty="0">
                <a:solidFill>
                  <a:srgbClr val="61615C"/>
                </a:solidFill>
                <a:latin typeface="Tomorrow Semi Bold" pitchFamily="34" charset="0"/>
                <a:ea typeface="Tomorrow Semi Bold" pitchFamily="34" charset="-122"/>
                <a:cs typeface="Tomorrow Semi Bold" pitchFamily="34" charset="-120"/>
              </a:rPr>
              <a:t>3</a:t>
            </a:r>
            <a:endParaRPr lang="en-US" sz="5150" dirty="0"/>
          </a:p>
        </p:txBody>
      </p:sp>
      <p:sp>
        <p:nvSpPr>
          <p:cNvPr id="12" name="Text 9"/>
          <p:cNvSpPr/>
          <p:nvPr/>
        </p:nvSpPr>
        <p:spPr>
          <a:xfrm>
            <a:off x="7568565" y="5894665"/>
            <a:ext cx="2815709" cy="310158"/>
          </a:xfrm>
          <a:prstGeom prst="rect">
            <a:avLst/>
          </a:prstGeom>
          <a:noFill/>
          <a:ln/>
        </p:spPr>
        <p:txBody>
          <a:bodyPr wrap="none" lIns="0" tIns="0" rIns="0" bIns="0" rtlCol="0" anchor="t"/>
          <a:lstStyle/>
          <a:p>
            <a:pPr algn="ctr"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Expense Management</a:t>
            </a:r>
            <a:endParaRPr lang="en-US" sz="1950" dirty="0"/>
          </a:p>
        </p:txBody>
      </p:sp>
      <p:sp>
        <p:nvSpPr>
          <p:cNvPr id="13" name="Text 10"/>
          <p:cNvSpPr/>
          <p:nvPr/>
        </p:nvSpPr>
        <p:spPr>
          <a:xfrm>
            <a:off x="7439144" y="6323886"/>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61615C"/>
                </a:solidFill>
                <a:latin typeface="Tomorrow" pitchFamily="34" charset="0"/>
                <a:ea typeface="Tomorrow" pitchFamily="34" charset="-122"/>
                <a:cs typeface="Tomorrow" pitchFamily="34" charset="-120"/>
              </a:rPr>
              <a:t>Categorize and track all operational expenses for better budget control.</a:t>
            </a:r>
            <a:endParaRPr lang="en-US" sz="1550" dirty="0"/>
          </a:p>
        </p:txBody>
      </p:sp>
      <p:sp>
        <p:nvSpPr>
          <p:cNvPr id="14" name="Text 11"/>
          <p:cNvSpPr/>
          <p:nvPr/>
        </p:nvSpPr>
        <p:spPr>
          <a:xfrm>
            <a:off x="10761821" y="4991695"/>
            <a:ext cx="3074789" cy="654963"/>
          </a:xfrm>
          <a:prstGeom prst="rect">
            <a:avLst/>
          </a:prstGeom>
          <a:noFill/>
          <a:ln/>
        </p:spPr>
        <p:txBody>
          <a:bodyPr wrap="none" lIns="0" tIns="0" rIns="0" bIns="0" rtlCol="0" anchor="t"/>
          <a:lstStyle/>
          <a:p>
            <a:pPr algn="ctr" indent="0" marL="0">
              <a:lnSpc>
                <a:spcPts val="5150"/>
              </a:lnSpc>
              <a:buNone/>
            </a:pPr>
            <a:r>
              <a:rPr lang="en-US" sz="5150" dirty="0">
                <a:solidFill>
                  <a:srgbClr val="61615C"/>
                </a:solidFill>
                <a:latin typeface="Tomorrow Semi Bold" pitchFamily="34" charset="0"/>
                <a:ea typeface="Tomorrow Semi Bold" pitchFamily="34" charset="-122"/>
                <a:cs typeface="Tomorrow Semi Bold" pitchFamily="34" charset="-120"/>
              </a:rPr>
              <a:t>4</a:t>
            </a:r>
            <a:endParaRPr lang="en-US" sz="5150" dirty="0"/>
          </a:p>
        </p:txBody>
      </p:sp>
      <p:sp>
        <p:nvSpPr>
          <p:cNvPr id="15" name="Text 12"/>
          <p:cNvSpPr/>
          <p:nvPr/>
        </p:nvSpPr>
        <p:spPr>
          <a:xfrm>
            <a:off x="10772537" y="5894665"/>
            <a:ext cx="3053239" cy="310158"/>
          </a:xfrm>
          <a:prstGeom prst="rect">
            <a:avLst/>
          </a:prstGeom>
          <a:noFill/>
          <a:ln/>
        </p:spPr>
        <p:txBody>
          <a:bodyPr wrap="none" lIns="0" tIns="0" rIns="0" bIns="0" rtlCol="0" anchor="t"/>
          <a:lstStyle/>
          <a:p>
            <a:pPr algn="ctr"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Comprehensive Reports</a:t>
            </a:r>
            <a:endParaRPr lang="en-US" sz="1950" dirty="0"/>
          </a:p>
        </p:txBody>
      </p:sp>
      <p:sp>
        <p:nvSpPr>
          <p:cNvPr id="16" name="Text 13"/>
          <p:cNvSpPr/>
          <p:nvPr/>
        </p:nvSpPr>
        <p:spPr>
          <a:xfrm>
            <a:off x="10761821" y="6323886"/>
            <a:ext cx="3074789" cy="952619"/>
          </a:xfrm>
          <a:prstGeom prst="rect">
            <a:avLst/>
          </a:prstGeom>
          <a:noFill/>
          <a:ln/>
        </p:spPr>
        <p:txBody>
          <a:bodyPr wrap="square" lIns="0" tIns="0" rIns="0" bIns="0" rtlCol="0" anchor="t"/>
          <a:lstStyle/>
          <a:p>
            <a:pPr algn="ctr" indent="0" marL="0">
              <a:lnSpc>
                <a:spcPts val="2500"/>
              </a:lnSpc>
              <a:buNone/>
            </a:pPr>
            <a:r>
              <a:rPr lang="en-US" sz="1550" dirty="0">
                <a:solidFill>
                  <a:srgbClr val="61615C"/>
                </a:solidFill>
                <a:latin typeface="Tomorrow" pitchFamily="34" charset="0"/>
                <a:ea typeface="Tomorrow" pitchFamily="34" charset="-122"/>
                <a:cs typeface="Tomorrow" pitchFamily="34" charset="-120"/>
              </a:rPr>
              <a:t>Generate detailed reports on supply usage and overall costs for informed decision-making.</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15447" y="492085"/>
            <a:ext cx="4665107" cy="363260"/>
          </a:xfrm>
          <a:prstGeom prst="rect">
            <a:avLst/>
          </a:prstGeom>
          <a:noFill/>
          <a:ln/>
        </p:spPr>
        <p:txBody>
          <a:bodyPr wrap="none" lIns="0" tIns="0" rIns="0" bIns="0" rtlCol="0" anchor="t"/>
          <a:lstStyle/>
          <a:p>
            <a:pPr algn="l" indent="0" marL="0">
              <a:lnSpc>
                <a:spcPts val="2850"/>
              </a:lnSpc>
              <a:buNone/>
            </a:pPr>
            <a:r>
              <a:rPr lang="en-US" sz="2250" dirty="0">
                <a:solidFill>
                  <a:srgbClr val="1D1D1B"/>
                </a:solidFill>
                <a:latin typeface="Tomorrow Semi Bold" pitchFamily="34" charset="0"/>
                <a:ea typeface="Tomorrow Semi Bold" pitchFamily="34" charset="-122"/>
                <a:cs typeface="Tomorrow Semi Bold" pitchFamily="34" charset="-120"/>
              </a:rPr>
              <a:t>System Pages &amp; Access Control</a:t>
            </a:r>
            <a:endParaRPr lang="en-US" sz="2250" dirty="0"/>
          </a:p>
        </p:txBody>
      </p:sp>
      <p:sp>
        <p:nvSpPr>
          <p:cNvPr id="3" name="Text 1"/>
          <p:cNvSpPr/>
          <p:nvPr/>
        </p:nvSpPr>
        <p:spPr>
          <a:xfrm>
            <a:off x="715447" y="1087874"/>
            <a:ext cx="13199507" cy="372189"/>
          </a:xfrm>
          <a:prstGeom prst="rect">
            <a:avLst/>
          </a:prstGeom>
          <a:noFill/>
          <a:ln/>
        </p:spPr>
        <p:txBody>
          <a:bodyPr wrap="squar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This overview details the primary modules and pages within the system, outlining their respective URL routes, allowed user roles, and core functionalities. This structured approach ensures clear navigation and robust access management across the application.</a:t>
            </a:r>
            <a:endParaRPr lang="en-US" sz="900" dirty="0"/>
          </a:p>
        </p:txBody>
      </p:sp>
      <p:sp>
        <p:nvSpPr>
          <p:cNvPr id="4" name="Shape 2"/>
          <p:cNvSpPr/>
          <p:nvPr/>
        </p:nvSpPr>
        <p:spPr>
          <a:xfrm>
            <a:off x="715447" y="1590794"/>
            <a:ext cx="13199507" cy="6146721"/>
          </a:xfrm>
          <a:prstGeom prst="roundRect">
            <a:avLst>
              <a:gd name="adj" fmla="val 284"/>
            </a:avLst>
          </a:prstGeom>
          <a:noFill/>
          <a:ln w="7620">
            <a:solidFill>
              <a:srgbClr val="000000">
                <a:alpha val="8000"/>
              </a:srgbClr>
            </a:solidFill>
            <a:prstDash val="solid"/>
          </a:ln>
        </p:spPr>
      </p:sp>
      <p:sp>
        <p:nvSpPr>
          <p:cNvPr id="5" name="Shape 3"/>
          <p:cNvSpPr/>
          <p:nvPr/>
        </p:nvSpPr>
        <p:spPr>
          <a:xfrm>
            <a:off x="723067" y="1598414"/>
            <a:ext cx="13184267" cy="340638"/>
          </a:xfrm>
          <a:prstGeom prst="rect">
            <a:avLst/>
          </a:prstGeom>
          <a:solidFill>
            <a:srgbClr val="FFFFFF">
              <a:alpha val="4000"/>
            </a:srgbClr>
          </a:solidFill>
          <a:ln/>
        </p:spPr>
      </p:sp>
      <p:sp>
        <p:nvSpPr>
          <p:cNvPr id="6" name="Text 4"/>
          <p:cNvSpPr/>
          <p:nvPr/>
        </p:nvSpPr>
        <p:spPr>
          <a:xfrm>
            <a:off x="839629" y="1675686"/>
            <a:ext cx="3059787"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Page / Module</a:t>
            </a:r>
            <a:endParaRPr lang="en-US" sz="900" dirty="0"/>
          </a:p>
        </p:txBody>
      </p:sp>
      <p:sp>
        <p:nvSpPr>
          <p:cNvPr id="7" name="Text 5"/>
          <p:cNvSpPr/>
          <p:nvPr/>
        </p:nvSpPr>
        <p:spPr>
          <a:xfrm>
            <a:off x="4139446" y="1675686"/>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URL / Route</a:t>
            </a:r>
            <a:endParaRPr lang="en-US" sz="900" dirty="0"/>
          </a:p>
        </p:txBody>
      </p:sp>
      <p:sp>
        <p:nvSpPr>
          <p:cNvPr id="8" name="Text 6"/>
          <p:cNvSpPr/>
          <p:nvPr/>
        </p:nvSpPr>
        <p:spPr>
          <a:xfrm>
            <a:off x="6776204" y="1675686"/>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Roles Allowed</a:t>
            </a:r>
            <a:endParaRPr lang="en-US" sz="900" dirty="0"/>
          </a:p>
        </p:txBody>
      </p:sp>
      <p:sp>
        <p:nvSpPr>
          <p:cNvPr id="9" name="Text 7"/>
          <p:cNvSpPr/>
          <p:nvPr/>
        </p:nvSpPr>
        <p:spPr>
          <a:xfrm>
            <a:off x="9412962" y="1675686"/>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Notes</a:t>
            </a:r>
            <a:endParaRPr lang="en-US" sz="900" dirty="0"/>
          </a:p>
        </p:txBody>
      </p:sp>
      <p:sp>
        <p:nvSpPr>
          <p:cNvPr id="10" name="Shape 8"/>
          <p:cNvSpPr/>
          <p:nvPr/>
        </p:nvSpPr>
        <p:spPr>
          <a:xfrm>
            <a:off x="723067" y="1939052"/>
            <a:ext cx="13184267" cy="340638"/>
          </a:xfrm>
          <a:prstGeom prst="rect">
            <a:avLst/>
          </a:prstGeom>
          <a:solidFill>
            <a:srgbClr val="000000">
              <a:alpha val="4000"/>
            </a:srgbClr>
          </a:solidFill>
          <a:ln/>
        </p:spPr>
      </p:sp>
      <p:sp>
        <p:nvSpPr>
          <p:cNvPr id="11" name="Text 9"/>
          <p:cNvSpPr/>
          <p:nvPr/>
        </p:nvSpPr>
        <p:spPr>
          <a:xfrm>
            <a:off x="839629" y="2016323"/>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Dashboard</a:t>
            </a:r>
            <a:endParaRPr lang="en-US" sz="900" dirty="0"/>
          </a:p>
        </p:txBody>
      </p:sp>
      <p:sp>
        <p:nvSpPr>
          <p:cNvPr id="12" name="Text 10"/>
          <p:cNvSpPr/>
          <p:nvPr/>
        </p:nvSpPr>
        <p:spPr>
          <a:xfrm>
            <a:off x="4139446" y="2016323"/>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/dashboard</a:t>
            </a:r>
            <a:endParaRPr lang="en-US" sz="900" dirty="0"/>
          </a:p>
        </p:txBody>
      </p:sp>
      <p:sp>
        <p:nvSpPr>
          <p:cNvPr id="13" name="Text 11"/>
          <p:cNvSpPr/>
          <p:nvPr/>
        </p:nvSpPr>
        <p:spPr>
          <a:xfrm>
            <a:off x="6776204" y="2016323"/>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14" name="Text 12"/>
          <p:cNvSpPr/>
          <p:nvPr/>
        </p:nvSpPr>
        <p:spPr>
          <a:xfrm>
            <a:off x="9412962" y="2016323"/>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Summary widgets (appointments, patients, revenue)</a:t>
            </a:r>
            <a:endParaRPr lang="en-US" sz="900" dirty="0"/>
          </a:p>
        </p:txBody>
      </p:sp>
      <p:sp>
        <p:nvSpPr>
          <p:cNvPr id="15" name="Shape 13"/>
          <p:cNvSpPr/>
          <p:nvPr/>
        </p:nvSpPr>
        <p:spPr>
          <a:xfrm>
            <a:off x="723067" y="2279690"/>
            <a:ext cx="13184267" cy="340638"/>
          </a:xfrm>
          <a:prstGeom prst="rect">
            <a:avLst/>
          </a:prstGeom>
          <a:solidFill>
            <a:srgbClr val="FFFFFF">
              <a:alpha val="4000"/>
            </a:srgbClr>
          </a:solidFill>
          <a:ln/>
        </p:spPr>
      </p:sp>
      <p:sp>
        <p:nvSpPr>
          <p:cNvPr id="16" name="Text 14"/>
          <p:cNvSpPr/>
          <p:nvPr/>
        </p:nvSpPr>
        <p:spPr>
          <a:xfrm>
            <a:off x="839629" y="2356961"/>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Login</a:t>
            </a:r>
            <a:endParaRPr lang="en-US" sz="900" dirty="0"/>
          </a:p>
        </p:txBody>
      </p:sp>
      <p:sp>
        <p:nvSpPr>
          <p:cNvPr id="17" name="Text 15"/>
          <p:cNvSpPr/>
          <p:nvPr/>
        </p:nvSpPr>
        <p:spPr>
          <a:xfrm>
            <a:off x="4139446" y="2356961"/>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/login</a:t>
            </a:r>
            <a:endParaRPr lang="en-US" sz="900" dirty="0"/>
          </a:p>
        </p:txBody>
      </p:sp>
      <p:sp>
        <p:nvSpPr>
          <p:cNvPr id="18" name="Text 16"/>
          <p:cNvSpPr/>
          <p:nvPr/>
        </p:nvSpPr>
        <p:spPr>
          <a:xfrm>
            <a:off x="6776204" y="2356961"/>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Public</a:t>
            </a:r>
            <a:endParaRPr lang="en-US" sz="900" dirty="0"/>
          </a:p>
        </p:txBody>
      </p:sp>
      <p:sp>
        <p:nvSpPr>
          <p:cNvPr id="19" name="Text 17"/>
          <p:cNvSpPr/>
          <p:nvPr/>
        </p:nvSpPr>
        <p:spPr>
          <a:xfrm>
            <a:off x="9412962" y="2356961"/>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Phone-based login</a:t>
            </a:r>
            <a:endParaRPr lang="en-US" sz="900" dirty="0"/>
          </a:p>
        </p:txBody>
      </p:sp>
      <p:sp>
        <p:nvSpPr>
          <p:cNvPr id="20" name="Shape 18"/>
          <p:cNvSpPr/>
          <p:nvPr/>
        </p:nvSpPr>
        <p:spPr>
          <a:xfrm>
            <a:off x="723067" y="2620328"/>
            <a:ext cx="13184267" cy="340638"/>
          </a:xfrm>
          <a:prstGeom prst="rect">
            <a:avLst/>
          </a:prstGeom>
          <a:solidFill>
            <a:srgbClr val="000000">
              <a:alpha val="4000"/>
            </a:srgbClr>
          </a:solidFill>
          <a:ln/>
        </p:spPr>
      </p:sp>
      <p:sp>
        <p:nvSpPr>
          <p:cNvPr id="21" name="Text 19"/>
          <p:cNvSpPr/>
          <p:nvPr/>
        </p:nvSpPr>
        <p:spPr>
          <a:xfrm>
            <a:off x="839629" y="2697599"/>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Patients</a:t>
            </a:r>
            <a:endParaRPr lang="en-US" sz="900" dirty="0"/>
          </a:p>
        </p:txBody>
      </p:sp>
      <p:sp>
        <p:nvSpPr>
          <p:cNvPr id="22" name="Text 20"/>
          <p:cNvSpPr/>
          <p:nvPr/>
        </p:nvSpPr>
        <p:spPr>
          <a:xfrm>
            <a:off x="4139446" y="2697599"/>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/patients</a:t>
            </a:r>
            <a:endParaRPr lang="en-US" sz="900" dirty="0"/>
          </a:p>
        </p:txBody>
      </p:sp>
      <p:sp>
        <p:nvSpPr>
          <p:cNvPr id="23" name="Text 21"/>
          <p:cNvSpPr/>
          <p:nvPr/>
        </p:nvSpPr>
        <p:spPr>
          <a:xfrm>
            <a:off x="6776204" y="2697599"/>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24" name="Text 22"/>
          <p:cNvSpPr/>
          <p:nvPr/>
        </p:nvSpPr>
        <p:spPr>
          <a:xfrm>
            <a:off x="9412962" y="2697599"/>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Add / edit / view patient profiles</a:t>
            </a:r>
            <a:endParaRPr lang="en-US" sz="900" dirty="0"/>
          </a:p>
        </p:txBody>
      </p:sp>
      <p:sp>
        <p:nvSpPr>
          <p:cNvPr id="25" name="Shape 23"/>
          <p:cNvSpPr/>
          <p:nvPr/>
        </p:nvSpPr>
        <p:spPr>
          <a:xfrm>
            <a:off x="723067" y="2960965"/>
            <a:ext cx="13184267" cy="340638"/>
          </a:xfrm>
          <a:prstGeom prst="rect">
            <a:avLst/>
          </a:prstGeom>
          <a:solidFill>
            <a:srgbClr val="FFFFFF">
              <a:alpha val="4000"/>
            </a:srgbClr>
          </a:solidFill>
          <a:ln/>
        </p:spPr>
      </p:sp>
      <p:sp>
        <p:nvSpPr>
          <p:cNvPr id="26" name="Text 24"/>
          <p:cNvSpPr/>
          <p:nvPr/>
        </p:nvSpPr>
        <p:spPr>
          <a:xfrm>
            <a:off x="839629" y="3038237"/>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Patient Profile</a:t>
            </a:r>
            <a:endParaRPr lang="en-US" sz="900" dirty="0"/>
          </a:p>
        </p:txBody>
      </p:sp>
      <p:sp>
        <p:nvSpPr>
          <p:cNvPr id="27" name="Text 25"/>
          <p:cNvSpPr/>
          <p:nvPr/>
        </p:nvSpPr>
        <p:spPr>
          <a:xfrm>
            <a:off x="4139446" y="3038237"/>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/patients/{id}</a:t>
            </a:r>
            <a:endParaRPr lang="en-US" sz="900" dirty="0"/>
          </a:p>
        </p:txBody>
      </p:sp>
      <p:sp>
        <p:nvSpPr>
          <p:cNvPr id="28" name="Text 26"/>
          <p:cNvSpPr/>
          <p:nvPr/>
        </p:nvSpPr>
        <p:spPr>
          <a:xfrm>
            <a:off x="6776204" y="3038237"/>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29" name="Text 27"/>
          <p:cNvSpPr/>
          <p:nvPr/>
        </p:nvSpPr>
        <p:spPr>
          <a:xfrm>
            <a:off x="9412962" y="3038237"/>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Show treatments, prescriptions, invoices</a:t>
            </a:r>
            <a:endParaRPr lang="en-US" sz="900" dirty="0"/>
          </a:p>
        </p:txBody>
      </p:sp>
      <p:sp>
        <p:nvSpPr>
          <p:cNvPr id="30" name="Shape 28"/>
          <p:cNvSpPr/>
          <p:nvPr/>
        </p:nvSpPr>
        <p:spPr>
          <a:xfrm>
            <a:off x="723067" y="3301603"/>
            <a:ext cx="13184267" cy="340638"/>
          </a:xfrm>
          <a:prstGeom prst="rect">
            <a:avLst/>
          </a:prstGeom>
          <a:solidFill>
            <a:srgbClr val="000000">
              <a:alpha val="4000"/>
            </a:srgbClr>
          </a:solidFill>
          <a:ln/>
        </p:spPr>
      </p:sp>
      <p:sp>
        <p:nvSpPr>
          <p:cNvPr id="31" name="Text 29"/>
          <p:cNvSpPr/>
          <p:nvPr/>
        </p:nvSpPr>
        <p:spPr>
          <a:xfrm>
            <a:off x="839629" y="3378875"/>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Doctors</a:t>
            </a:r>
            <a:endParaRPr lang="en-US" sz="900" dirty="0"/>
          </a:p>
        </p:txBody>
      </p:sp>
      <p:sp>
        <p:nvSpPr>
          <p:cNvPr id="32" name="Text 30"/>
          <p:cNvSpPr/>
          <p:nvPr/>
        </p:nvSpPr>
        <p:spPr>
          <a:xfrm>
            <a:off x="4139446" y="3378875"/>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/doctors</a:t>
            </a:r>
            <a:endParaRPr lang="en-US" sz="900" dirty="0"/>
          </a:p>
        </p:txBody>
      </p:sp>
      <p:sp>
        <p:nvSpPr>
          <p:cNvPr id="33" name="Text 31"/>
          <p:cNvSpPr/>
          <p:nvPr/>
        </p:nvSpPr>
        <p:spPr>
          <a:xfrm>
            <a:off x="6776204" y="3378875"/>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a:t>
            </a:r>
            <a:endParaRPr lang="en-US" sz="900" dirty="0"/>
          </a:p>
        </p:txBody>
      </p:sp>
      <p:sp>
        <p:nvSpPr>
          <p:cNvPr id="34" name="Text 32"/>
          <p:cNvSpPr/>
          <p:nvPr/>
        </p:nvSpPr>
        <p:spPr>
          <a:xfrm>
            <a:off x="9412962" y="3378875"/>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Add / edit / view doctors</a:t>
            </a:r>
            <a:endParaRPr lang="en-US" sz="900" dirty="0"/>
          </a:p>
        </p:txBody>
      </p:sp>
      <p:sp>
        <p:nvSpPr>
          <p:cNvPr id="35" name="Shape 33"/>
          <p:cNvSpPr/>
          <p:nvPr/>
        </p:nvSpPr>
        <p:spPr>
          <a:xfrm>
            <a:off x="723067" y="3642241"/>
            <a:ext cx="13184267" cy="340638"/>
          </a:xfrm>
          <a:prstGeom prst="rect">
            <a:avLst/>
          </a:prstGeom>
          <a:solidFill>
            <a:srgbClr val="FFFFFF">
              <a:alpha val="4000"/>
            </a:srgbClr>
          </a:solidFill>
          <a:ln/>
        </p:spPr>
      </p:sp>
      <p:sp>
        <p:nvSpPr>
          <p:cNvPr id="36" name="Text 34"/>
          <p:cNvSpPr/>
          <p:nvPr/>
        </p:nvSpPr>
        <p:spPr>
          <a:xfrm>
            <a:off x="839629" y="3719513"/>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Appointments</a:t>
            </a:r>
            <a:endParaRPr lang="en-US" sz="900" dirty="0"/>
          </a:p>
        </p:txBody>
      </p:sp>
      <p:sp>
        <p:nvSpPr>
          <p:cNvPr id="37" name="Text 35"/>
          <p:cNvSpPr/>
          <p:nvPr/>
        </p:nvSpPr>
        <p:spPr>
          <a:xfrm>
            <a:off x="4139446" y="3719513"/>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/appointments</a:t>
            </a:r>
            <a:endParaRPr lang="en-US" sz="900" dirty="0"/>
          </a:p>
        </p:txBody>
      </p:sp>
      <p:sp>
        <p:nvSpPr>
          <p:cNvPr id="38" name="Text 36"/>
          <p:cNvSpPr/>
          <p:nvPr/>
        </p:nvSpPr>
        <p:spPr>
          <a:xfrm>
            <a:off x="6776204" y="3719513"/>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39" name="Text 37"/>
          <p:cNvSpPr/>
          <p:nvPr/>
        </p:nvSpPr>
        <p:spPr>
          <a:xfrm>
            <a:off x="9412962" y="3719513"/>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Schedule, check-in, complete appointments</a:t>
            </a:r>
            <a:endParaRPr lang="en-US" sz="900" dirty="0"/>
          </a:p>
        </p:txBody>
      </p:sp>
      <p:sp>
        <p:nvSpPr>
          <p:cNvPr id="40" name="Shape 38"/>
          <p:cNvSpPr/>
          <p:nvPr/>
        </p:nvSpPr>
        <p:spPr>
          <a:xfrm>
            <a:off x="723067" y="3982879"/>
            <a:ext cx="13184267" cy="340638"/>
          </a:xfrm>
          <a:prstGeom prst="rect">
            <a:avLst/>
          </a:prstGeom>
          <a:solidFill>
            <a:srgbClr val="000000">
              <a:alpha val="4000"/>
            </a:srgbClr>
          </a:solidFill>
          <a:ln/>
        </p:spPr>
      </p:sp>
      <p:sp>
        <p:nvSpPr>
          <p:cNvPr id="41" name="Text 39"/>
          <p:cNvSpPr/>
          <p:nvPr/>
        </p:nvSpPr>
        <p:spPr>
          <a:xfrm>
            <a:off x="839629" y="4060150"/>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Treatment Cases</a:t>
            </a:r>
            <a:endParaRPr lang="en-US" sz="900" dirty="0"/>
          </a:p>
        </p:txBody>
      </p:sp>
      <p:sp>
        <p:nvSpPr>
          <p:cNvPr id="42" name="Text 40"/>
          <p:cNvSpPr/>
          <p:nvPr/>
        </p:nvSpPr>
        <p:spPr>
          <a:xfrm>
            <a:off x="4139446" y="4060150"/>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/treatments</a:t>
            </a:r>
            <a:endParaRPr lang="en-US" sz="900" dirty="0"/>
          </a:p>
        </p:txBody>
      </p:sp>
      <p:sp>
        <p:nvSpPr>
          <p:cNvPr id="43" name="Text 41"/>
          <p:cNvSpPr/>
          <p:nvPr/>
        </p:nvSpPr>
        <p:spPr>
          <a:xfrm>
            <a:off x="6776204" y="4060150"/>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Doctor</a:t>
            </a:r>
            <a:endParaRPr lang="en-US" sz="900" dirty="0"/>
          </a:p>
        </p:txBody>
      </p:sp>
      <p:sp>
        <p:nvSpPr>
          <p:cNvPr id="44" name="Text 42"/>
          <p:cNvSpPr/>
          <p:nvPr/>
        </p:nvSpPr>
        <p:spPr>
          <a:xfrm>
            <a:off x="9412962" y="4060150"/>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Add procedures, diagnosis, prescription</a:t>
            </a:r>
            <a:endParaRPr lang="en-US" sz="900" dirty="0"/>
          </a:p>
        </p:txBody>
      </p:sp>
      <p:sp>
        <p:nvSpPr>
          <p:cNvPr id="45" name="Shape 43"/>
          <p:cNvSpPr/>
          <p:nvPr/>
        </p:nvSpPr>
        <p:spPr>
          <a:xfrm>
            <a:off x="723067" y="4323517"/>
            <a:ext cx="13184267" cy="340638"/>
          </a:xfrm>
          <a:prstGeom prst="rect">
            <a:avLst/>
          </a:prstGeom>
          <a:solidFill>
            <a:srgbClr val="FFFFFF">
              <a:alpha val="4000"/>
            </a:srgbClr>
          </a:solidFill>
          <a:ln/>
        </p:spPr>
      </p:sp>
      <p:sp>
        <p:nvSpPr>
          <p:cNvPr id="46" name="Text 44"/>
          <p:cNvSpPr/>
          <p:nvPr/>
        </p:nvSpPr>
        <p:spPr>
          <a:xfrm>
            <a:off x="839629" y="4400788"/>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Treatment Details</a:t>
            </a:r>
            <a:endParaRPr lang="en-US" sz="900" dirty="0"/>
          </a:p>
        </p:txBody>
      </p:sp>
      <p:sp>
        <p:nvSpPr>
          <p:cNvPr id="47" name="Text 45"/>
          <p:cNvSpPr/>
          <p:nvPr/>
        </p:nvSpPr>
        <p:spPr>
          <a:xfrm>
            <a:off x="4139446" y="4400788"/>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/treatments/{id}</a:t>
            </a:r>
            <a:endParaRPr lang="en-US" sz="900" dirty="0"/>
          </a:p>
        </p:txBody>
      </p:sp>
      <p:sp>
        <p:nvSpPr>
          <p:cNvPr id="48" name="Text 46"/>
          <p:cNvSpPr/>
          <p:nvPr/>
        </p:nvSpPr>
        <p:spPr>
          <a:xfrm>
            <a:off x="6776204" y="4400788"/>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Doctor</a:t>
            </a:r>
            <a:endParaRPr lang="en-US" sz="900" dirty="0"/>
          </a:p>
        </p:txBody>
      </p:sp>
      <p:sp>
        <p:nvSpPr>
          <p:cNvPr id="49" name="Text 47"/>
          <p:cNvSpPr/>
          <p:nvPr/>
        </p:nvSpPr>
        <p:spPr>
          <a:xfrm>
            <a:off x="9412962" y="4400788"/>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View / edit procedures, prescriptions, files</a:t>
            </a:r>
            <a:endParaRPr lang="en-US" sz="900" dirty="0"/>
          </a:p>
        </p:txBody>
      </p:sp>
      <p:sp>
        <p:nvSpPr>
          <p:cNvPr id="50" name="Shape 48"/>
          <p:cNvSpPr/>
          <p:nvPr/>
        </p:nvSpPr>
        <p:spPr>
          <a:xfrm>
            <a:off x="723067" y="4664154"/>
            <a:ext cx="13184267" cy="340638"/>
          </a:xfrm>
          <a:prstGeom prst="rect">
            <a:avLst/>
          </a:prstGeom>
          <a:solidFill>
            <a:srgbClr val="000000">
              <a:alpha val="4000"/>
            </a:srgbClr>
          </a:solidFill>
          <a:ln/>
        </p:spPr>
      </p:sp>
      <p:sp>
        <p:nvSpPr>
          <p:cNvPr id="51" name="Text 49"/>
          <p:cNvSpPr/>
          <p:nvPr/>
        </p:nvSpPr>
        <p:spPr>
          <a:xfrm>
            <a:off x="839629" y="4741426"/>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Prescriptions</a:t>
            </a:r>
            <a:endParaRPr lang="en-US" sz="900" dirty="0"/>
          </a:p>
        </p:txBody>
      </p:sp>
      <p:sp>
        <p:nvSpPr>
          <p:cNvPr id="52" name="Text 50"/>
          <p:cNvSpPr/>
          <p:nvPr/>
        </p:nvSpPr>
        <p:spPr>
          <a:xfrm>
            <a:off x="4139446" y="4741426"/>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/prescriptions</a:t>
            </a:r>
            <a:endParaRPr lang="en-US" sz="900" dirty="0"/>
          </a:p>
        </p:txBody>
      </p:sp>
      <p:sp>
        <p:nvSpPr>
          <p:cNvPr id="53" name="Text 51"/>
          <p:cNvSpPr/>
          <p:nvPr/>
        </p:nvSpPr>
        <p:spPr>
          <a:xfrm>
            <a:off x="6776204" y="4741426"/>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Doctor</a:t>
            </a:r>
            <a:endParaRPr lang="en-US" sz="900" dirty="0"/>
          </a:p>
        </p:txBody>
      </p:sp>
      <p:sp>
        <p:nvSpPr>
          <p:cNvPr id="54" name="Text 52"/>
          <p:cNvSpPr/>
          <p:nvPr/>
        </p:nvSpPr>
        <p:spPr>
          <a:xfrm>
            <a:off x="9412962" y="4741426"/>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Add / view prescriptions</a:t>
            </a:r>
            <a:endParaRPr lang="en-US" sz="900" dirty="0"/>
          </a:p>
        </p:txBody>
      </p:sp>
      <p:sp>
        <p:nvSpPr>
          <p:cNvPr id="55" name="Shape 53"/>
          <p:cNvSpPr/>
          <p:nvPr/>
        </p:nvSpPr>
        <p:spPr>
          <a:xfrm>
            <a:off x="723067" y="5004792"/>
            <a:ext cx="13184267" cy="340638"/>
          </a:xfrm>
          <a:prstGeom prst="rect">
            <a:avLst/>
          </a:prstGeom>
          <a:solidFill>
            <a:srgbClr val="FFFFFF">
              <a:alpha val="4000"/>
            </a:srgbClr>
          </a:solidFill>
          <a:ln/>
        </p:spPr>
      </p:sp>
      <p:sp>
        <p:nvSpPr>
          <p:cNvPr id="56" name="Text 54"/>
          <p:cNvSpPr/>
          <p:nvPr/>
        </p:nvSpPr>
        <p:spPr>
          <a:xfrm>
            <a:off x="839629" y="5082064"/>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Invoices</a:t>
            </a:r>
            <a:endParaRPr lang="en-US" sz="900" dirty="0"/>
          </a:p>
        </p:txBody>
      </p:sp>
      <p:sp>
        <p:nvSpPr>
          <p:cNvPr id="57" name="Text 55"/>
          <p:cNvSpPr/>
          <p:nvPr/>
        </p:nvSpPr>
        <p:spPr>
          <a:xfrm>
            <a:off x="4139446" y="5082064"/>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/invoices</a:t>
            </a:r>
            <a:endParaRPr lang="en-US" sz="900" dirty="0"/>
          </a:p>
        </p:txBody>
      </p:sp>
      <p:sp>
        <p:nvSpPr>
          <p:cNvPr id="58" name="Text 56"/>
          <p:cNvSpPr/>
          <p:nvPr/>
        </p:nvSpPr>
        <p:spPr>
          <a:xfrm>
            <a:off x="6776204" y="5082064"/>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Receptionist</a:t>
            </a:r>
            <a:endParaRPr lang="en-US" sz="900" dirty="0"/>
          </a:p>
        </p:txBody>
      </p:sp>
      <p:sp>
        <p:nvSpPr>
          <p:cNvPr id="59" name="Text 57"/>
          <p:cNvSpPr/>
          <p:nvPr/>
        </p:nvSpPr>
        <p:spPr>
          <a:xfrm>
            <a:off x="9412962" y="5082064"/>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Generate, view, record payments</a:t>
            </a:r>
            <a:endParaRPr lang="en-US" sz="900" dirty="0"/>
          </a:p>
        </p:txBody>
      </p:sp>
      <p:sp>
        <p:nvSpPr>
          <p:cNvPr id="60" name="Shape 58"/>
          <p:cNvSpPr/>
          <p:nvPr/>
        </p:nvSpPr>
        <p:spPr>
          <a:xfrm>
            <a:off x="723067" y="5345430"/>
            <a:ext cx="13184267" cy="340638"/>
          </a:xfrm>
          <a:prstGeom prst="rect">
            <a:avLst/>
          </a:prstGeom>
          <a:solidFill>
            <a:srgbClr val="000000">
              <a:alpha val="4000"/>
            </a:srgbClr>
          </a:solidFill>
          <a:ln/>
        </p:spPr>
      </p:sp>
      <p:sp>
        <p:nvSpPr>
          <p:cNvPr id="61" name="Text 59"/>
          <p:cNvSpPr/>
          <p:nvPr/>
        </p:nvSpPr>
        <p:spPr>
          <a:xfrm>
            <a:off x="839629" y="5422702"/>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Payments</a:t>
            </a:r>
            <a:endParaRPr lang="en-US" sz="900" dirty="0"/>
          </a:p>
        </p:txBody>
      </p:sp>
      <p:sp>
        <p:nvSpPr>
          <p:cNvPr id="62" name="Text 60"/>
          <p:cNvSpPr/>
          <p:nvPr/>
        </p:nvSpPr>
        <p:spPr>
          <a:xfrm>
            <a:off x="4139446" y="5422702"/>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/payments</a:t>
            </a:r>
            <a:endParaRPr lang="en-US" sz="900" dirty="0"/>
          </a:p>
        </p:txBody>
      </p:sp>
      <p:sp>
        <p:nvSpPr>
          <p:cNvPr id="63" name="Text 61"/>
          <p:cNvSpPr/>
          <p:nvPr/>
        </p:nvSpPr>
        <p:spPr>
          <a:xfrm>
            <a:off x="6776204" y="5422702"/>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Receptionist</a:t>
            </a:r>
            <a:endParaRPr lang="en-US" sz="900" dirty="0"/>
          </a:p>
        </p:txBody>
      </p:sp>
      <p:sp>
        <p:nvSpPr>
          <p:cNvPr id="64" name="Text 62"/>
          <p:cNvSpPr/>
          <p:nvPr/>
        </p:nvSpPr>
        <p:spPr>
          <a:xfrm>
            <a:off x="9412962" y="5422702"/>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Record payments against invoices</a:t>
            </a:r>
            <a:endParaRPr lang="en-US" sz="900" dirty="0"/>
          </a:p>
        </p:txBody>
      </p:sp>
      <p:sp>
        <p:nvSpPr>
          <p:cNvPr id="65" name="Shape 63"/>
          <p:cNvSpPr/>
          <p:nvPr/>
        </p:nvSpPr>
        <p:spPr>
          <a:xfrm>
            <a:off x="723067" y="5686068"/>
            <a:ext cx="13184267" cy="340638"/>
          </a:xfrm>
          <a:prstGeom prst="rect">
            <a:avLst/>
          </a:prstGeom>
          <a:solidFill>
            <a:srgbClr val="FFFFFF">
              <a:alpha val="4000"/>
            </a:srgbClr>
          </a:solidFill>
          <a:ln/>
        </p:spPr>
      </p:sp>
      <p:sp>
        <p:nvSpPr>
          <p:cNvPr id="66" name="Text 64"/>
          <p:cNvSpPr/>
          <p:nvPr/>
        </p:nvSpPr>
        <p:spPr>
          <a:xfrm>
            <a:off x="839629" y="5763339"/>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Lab Requests</a:t>
            </a:r>
            <a:endParaRPr lang="en-US" sz="900" dirty="0"/>
          </a:p>
        </p:txBody>
      </p:sp>
      <p:sp>
        <p:nvSpPr>
          <p:cNvPr id="67" name="Text 65"/>
          <p:cNvSpPr/>
          <p:nvPr/>
        </p:nvSpPr>
        <p:spPr>
          <a:xfrm>
            <a:off x="4139446" y="5763339"/>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/lab-requests</a:t>
            </a:r>
            <a:endParaRPr lang="en-US" sz="900" dirty="0"/>
          </a:p>
        </p:txBody>
      </p:sp>
      <p:sp>
        <p:nvSpPr>
          <p:cNvPr id="68" name="Text 66"/>
          <p:cNvSpPr/>
          <p:nvPr/>
        </p:nvSpPr>
        <p:spPr>
          <a:xfrm>
            <a:off x="6776204" y="5763339"/>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Doctor, Receptionist</a:t>
            </a:r>
            <a:endParaRPr lang="en-US" sz="900" dirty="0"/>
          </a:p>
        </p:txBody>
      </p:sp>
      <p:sp>
        <p:nvSpPr>
          <p:cNvPr id="69" name="Text 67"/>
          <p:cNvSpPr/>
          <p:nvPr/>
        </p:nvSpPr>
        <p:spPr>
          <a:xfrm>
            <a:off x="9412962" y="5763339"/>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Add / update status of lab requests</a:t>
            </a:r>
            <a:endParaRPr lang="en-US" sz="900" dirty="0"/>
          </a:p>
        </p:txBody>
      </p:sp>
      <p:sp>
        <p:nvSpPr>
          <p:cNvPr id="70" name="Shape 68"/>
          <p:cNvSpPr/>
          <p:nvPr/>
        </p:nvSpPr>
        <p:spPr>
          <a:xfrm>
            <a:off x="723067" y="6026706"/>
            <a:ext cx="13184267" cy="340638"/>
          </a:xfrm>
          <a:prstGeom prst="rect">
            <a:avLst/>
          </a:prstGeom>
          <a:solidFill>
            <a:srgbClr val="000000">
              <a:alpha val="4000"/>
            </a:srgbClr>
          </a:solidFill>
          <a:ln/>
        </p:spPr>
      </p:sp>
      <p:sp>
        <p:nvSpPr>
          <p:cNvPr id="71" name="Text 69"/>
          <p:cNvSpPr/>
          <p:nvPr/>
        </p:nvSpPr>
        <p:spPr>
          <a:xfrm>
            <a:off x="839629" y="6103977"/>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Inventory Items</a:t>
            </a:r>
            <a:endParaRPr lang="en-US" sz="900" dirty="0"/>
          </a:p>
        </p:txBody>
      </p:sp>
      <p:sp>
        <p:nvSpPr>
          <p:cNvPr id="72" name="Text 70"/>
          <p:cNvSpPr/>
          <p:nvPr/>
        </p:nvSpPr>
        <p:spPr>
          <a:xfrm>
            <a:off x="4139446" y="6103977"/>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/inventory</a:t>
            </a:r>
            <a:endParaRPr lang="en-US" sz="900" dirty="0"/>
          </a:p>
        </p:txBody>
      </p:sp>
      <p:sp>
        <p:nvSpPr>
          <p:cNvPr id="73" name="Text 71"/>
          <p:cNvSpPr/>
          <p:nvPr/>
        </p:nvSpPr>
        <p:spPr>
          <a:xfrm>
            <a:off x="6776204" y="6103977"/>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Assistant</a:t>
            </a:r>
            <a:endParaRPr lang="en-US" sz="900" dirty="0"/>
          </a:p>
        </p:txBody>
      </p:sp>
      <p:sp>
        <p:nvSpPr>
          <p:cNvPr id="74" name="Text 72"/>
          <p:cNvSpPr/>
          <p:nvPr/>
        </p:nvSpPr>
        <p:spPr>
          <a:xfrm>
            <a:off x="9412962" y="6103977"/>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Add / edit products and supplies</a:t>
            </a:r>
            <a:endParaRPr lang="en-US" sz="900" dirty="0"/>
          </a:p>
        </p:txBody>
      </p:sp>
      <p:sp>
        <p:nvSpPr>
          <p:cNvPr id="75" name="Shape 73"/>
          <p:cNvSpPr/>
          <p:nvPr/>
        </p:nvSpPr>
        <p:spPr>
          <a:xfrm>
            <a:off x="723067" y="6367343"/>
            <a:ext cx="13184267" cy="340638"/>
          </a:xfrm>
          <a:prstGeom prst="rect">
            <a:avLst/>
          </a:prstGeom>
          <a:solidFill>
            <a:srgbClr val="FFFFFF">
              <a:alpha val="4000"/>
            </a:srgbClr>
          </a:solidFill>
          <a:ln/>
        </p:spPr>
      </p:sp>
      <p:sp>
        <p:nvSpPr>
          <p:cNvPr id="76" name="Text 74"/>
          <p:cNvSpPr/>
          <p:nvPr/>
        </p:nvSpPr>
        <p:spPr>
          <a:xfrm>
            <a:off x="839629" y="6444615"/>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Inventory Logs</a:t>
            </a:r>
            <a:endParaRPr lang="en-US" sz="900" dirty="0"/>
          </a:p>
        </p:txBody>
      </p:sp>
      <p:sp>
        <p:nvSpPr>
          <p:cNvPr id="77" name="Text 75"/>
          <p:cNvSpPr/>
          <p:nvPr/>
        </p:nvSpPr>
        <p:spPr>
          <a:xfrm>
            <a:off x="4139446" y="6444615"/>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/inventory/logs</a:t>
            </a:r>
            <a:endParaRPr lang="en-US" sz="900" dirty="0"/>
          </a:p>
        </p:txBody>
      </p:sp>
      <p:sp>
        <p:nvSpPr>
          <p:cNvPr id="78" name="Text 76"/>
          <p:cNvSpPr/>
          <p:nvPr/>
        </p:nvSpPr>
        <p:spPr>
          <a:xfrm>
            <a:off x="6776204" y="6444615"/>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 Assistant</a:t>
            </a:r>
            <a:endParaRPr lang="en-US" sz="900" dirty="0"/>
          </a:p>
        </p:txBody>
      </p:sp>
      <p:sp>
        <p:nvSpPr>
          <p:cNvPr id="79" name="Text 77"/>
          <p:cNvSpPr/>
          <p:nvPr/>
        </p:nvSpPr>
        <p:spPr>
          <a:xfrm>
            <a:off x="9412962" y="6444615"/>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Track usage / addition of inventory items</a:t>
            </a:r>
            <a:endParaRPr lang="en-US" sz="900" dirty="0"/>
          </a:p>
        </p:txBody>
      </p:sp>
      <p:sp>
        <p:nvSpPr>
          <p:cNvPr id="80" name="Shape 78"/>
          <p:cNvSpPr/>
          <p:nvPr/>
        </p:nvSpPr>
        <p:spPr>
          <a:xfrm>
            <a:off x="723067" y="6707981"/>
            <a:ext cx="13184267" cy="340638"/>
          </a:xfrm>
          <a:prstGeom prst="rect">
            <a:avLst/>
          </a:prstGeom>
          <a:solidFill>
            <a:srgbClr val="000000">
              <a:alpha val="4000"/>
            </a:srgbClr>
          </a:solidFill>
          <a:ln/>
        </p:spPr>
      </p:sp>
      <p:sp>
        <p:nvSpPr>
          <p:cNvPr id="81" name="Text 79"/>
          <p:cNvSpPr/>
          <p:nvPr/>
        </p:nvSpPr>
        <p:spPr>
          <a:xfrm>
            <a:off x="839629" y="6785253"/>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Expenses</a:t>
            </a:r>
            <a:endParaRPr lang="en-US" sz="900" dirty="0"/>
          </a:p>
        </p:txBody>
      </p:sp>
      <p:sp>
        <p:nvSpPr>
          <p:cNvPr id="82" name="Text 80"/>
          <p:cNvSpPr/>
          <p:nvPr/>
        </p:nvSpPr>
        <p:spPr>
          <a:xfrm>
            <a:off x="4139446" y="6785253"/>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/expenses</a:t>
            </a:r>
            <a:endParaRPr lang="en-US" sz="900" dirty="0"/>
          </a:p>
        </p:txBody>
      </p:sp>
      <p:sp>
        <p:nvSpPr>
          <p:cNvPr id="83" name="Text 81"/>
          <p:cNvSpPr/>
          <p:nvPr/>
        </p:nvSpPr>
        <p:spPr>
          <a:xfrm>
            <a:off x="6776204" y="6785253"/>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a:t>
            </a:r>
            <a:endParaRPr lang="en-US" sz="900" dirty="0"/>
          </a:p>
        </p:txBody>
      </p:sp>
      <p:sp>
        <p:nvSpPr>
          <p:cNvPr id="84" name="Text 82"/>
          <p:cNvSpPr/>
          <p:nvPr/>
        </p:nvSpPr>
        <p:spPr>
          <a:xfrm>
            <a:off x="9412962" y="6785253"/>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Track clinic operational expenses</a:t>
            </a:r>
            <a:endParaRPr lang="en-US" sz="900" dirty="0"/>
          </a:p>
        </p:txBody>
      </p:sp>
      <p:sp>
        <p:nvSpPr>
          <p:cNvPr id="85" name="Shape 83"/>
          <p:cNvSpPr/>
          <p:nvPr/>
        </p:nvSpPr>
        <p:spPr>
          <a:xfrm>
            <a:off x="723067" y="7048619"/>
            <a:ext cx="13184267" cy="340638"/>
          </a:xfrm>
          <a:prstGeom prst="rect">
            <a:avLst/>
          </a:prstGeom>
          <a:solidFill>
            <a:srgbClr val="FFFFFF">
              <a:alpha val="4000"/>
            </a:srgbClr>
          </a:solidFill>
          <a:ln/>
        </p:spPr>
      </p:sp>
      <p:sp>
        <p:nvSpPr>
          <p:cNvPr id="86" name="Text 84"/>
          <p:cNvSpPr/>
          <p:nvPr/>
        </p:nvSpPr>
        <p:spPr>
          <a:xfrm>
            <a:off x="839629" y="7125891"/>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Reports</a:t>
            </a:r>
            <a:endParaRPr lang="en-US" sz="900" dirty="0"/>
          </a:p>
        </p:txBody>
      </p:sp>
      <p:sp>
        <p:nvSpPr>
          <p:cNvPr id="87" name="Text 85"/>
          <p:cNvSpPr/>
          <p:nvPr/>
        </p:nvSpPr>
        <p:spPr>
          <a:xfrm>
            <a:off x="4139446" y="7125891"/>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/reports</a:t>
            </a:r>
            <a:endParaRPr lang="en-US" sz="900" dirty="0"/>
          </a:p>
        </p:txBody>
      </p:sp>
      <p:sp>
        <p:nvSpPr>
          <p:cNvPr id="88" name="Text 86"/>
          <p:cNvSpPr/>
          <p:nvPr/>
        </p:nvSpPr>
        <p:spPr>
          <a:xfrm>
            <a:off x="6776204" y="7125891"/>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Admin</a:t>
            </a:r>
            <a:endParaRPr lang="en-US" sz="900" dirty="0"/>
          </a:p>
        </p:txBody>
      </p:sp>
      <p:sp>
        <p:nvSpPr>
          <p:cNvPr id="89" name="Text 87"/>
          <p:cNvSpPr/>
          <p:nvPr/>
        </p:nvSpPr>
        <p:spPr>
          <a:xfrm>
            <a:off x="9412962" y="7125891"/>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Revenue, patient, inventory, treatment analytics</a:t>
            </a:r>
            <a:endParaRPr lang="en-US" sz="900" dirty="0"/>
          </a:p>
        </p:txBody>
      </p:sp>
      <p:sp>
        <p:nvSpPr>
          <p:cNvPr id="90" name="Shape 88"/>
          <p:cNvSpPr/>
          <p:nvPr/>
        </p:nvSpPr>
        <p:spPr>
          <a:xfrm>
            <a:off x="723067" y="7389257"/>
            <a:ext cx="13184267" cy="340638"/>
          </a:xfrm>
          <a:prstGeom prst="rect">
            <a:avLst/>
          </a:prstGeom>
          <a:solidFill>
            <a:srgbClr val="000000">
              <a:alpha val="4000"/>
            </a:srgbClr>
          </a:solidFill>
          <a:ln/>
        </p:spPr>
      </p:sp>
      <p:sp>
        <p:nvSpPr>
          <p:cNvPr id="91" name="Text 89"/>
          <p:cNvSpPr/>
          <p:nvPr/>
        </p:nvSpPr>
        <p:spPr>
          <a:xfrm>
            <a:off x="839629" y="7466528"/>
            <a:ext cx="3059787" cy="186095"/>
          </a:xfrm>
          <a:prstGeom prst="rect">
            <a:avLst/>
          </a:prstGeom>
          <a:noFill/>
          <a:ln/>
        </p:spPr>
        <p:txBody>
          <a:bodyPr wrap="none" lIns="0" tIns="0" rIns="0" bIns="0" rtlCol="0" anchor="t"/>
          <a:lstStyle/>
          <a:p>
            <a:pPr algn="l" indent="0" marL="0">
              <a:lnSpc>
                <a:spcPts val="1450"/>
              </a:lnSpc>
              <a:buNone/>
            </a:pPr>
            <a:r>
              <a:rPr lang="en-US" sz="900" b="1" dirty="0">
                <a:solidFill>
                  <a:srgbClr val="61615C"/>
                </a:solidFill>
                <a:latin typeface="Tomorrow" pitchFamily="34" charset="0"/>
                <a:ea typeface="Tomorrow" pitchFamily="34" charset="-122"/>
                <a:cs typeface="Tomorrow" pitchFamily="34" charset="-120"/>
              </a:rPr>
              <a:t>Profile / Settings</a:t>
            </a:r>
            <a:endParaRPr lang="en-US" sz="900" dirty="0"/>
          </a:p>
        </p:txBody>
      </p:sp>
      <p:sp>
        <p:nvSpPr>
          <p:cNvPr id="92" name="Text 90"/>
          <p:cNvSpPr/>
          <p:nvPr/>
        </p:nvSpPr>
        <p:spPr>
          <a:xfrm>
            <a:off x="4139446" y="7466528"/>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highlight>
                  <a:srgbClr val="EFEFEF"/>
                </a:highlight>
                <a:latin typeface="Consolas" pitchFamily="34" charset="0"/>
                <a:ea typeface="Consolas" pitchFamily="34" charset="-122"/>
                <a:cs typeface="Consolas" pitchFamily="34" charset="-120"/>
              </a:rPr>
              <a:t>/profile</a:t>
            </a:r>
            <a:endParaRPr lang="en-US" sz="900" dirty="0"/>
          </a:p>
        </p:txBody>
      </p:sp>
      <p:sp>
        <p:nvSpPr>
          <p:cNvPr id="93" name="Text 91"/>
          <p:cNvSpPr/>
          <p:nvPr/>
        </p:nvSpPr>
        <p:spPr>
          <a:xfrm>
            <a:off x="6776204" y="7466528"/>
            <a:ext cx="2396728"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All logged in users</a:t>
            </a:r>
            <a:endParaRPr lang="en-US" sz="900" dirty="0"/>
          </a:p>
        </p:txBody>
      </p:sp>
      <p:sp>
        <p:nvSpPr>
          <p:cNvPr id="94" name="Text 92"/>
          <p:cNvSpPr/>
          <p:nvPr/>
        </p:nvSpPr>
        <p:spPr>
          <a:xfrm>
            <a:off x="9412962" y="7466528"/>
            <a:ext cx="4378166" cy="186095"/>
          </a:xfrm>
          <a:prstGeom prst="rect">
            <a:avLst/>
          </a:prstGeom>
          <a:noFill/>
          <a:ln/>
        </p:spPr>
        <p:txBody>
          <a:bodyPr wrap="non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Update password / personal information</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CFC">
              <a:alpha val="85000"/>
            </a:srgbClr>
          </a:solidFill>
          <a:ln/>
        </p:spPr>
      </p:sp>
      <p:sp>
        <p:nvSpPr>
          <p:cNvPr id="4" name="Text 1"/>
          <p:cNvSpPr/>
          <p:nvPr/>
        </p:nvSpPr>
        <p:spPr>
          <a:xfrm>
            <a:off x="793790" y="555308"/>
            <a:ext cx="9763482" cy="620078"/>
          </a:xfrm>
          <a:prstGeom prst="rect">
            <a:avLst/>
          </a:prstGeom>
          <a:noFill/>
          <a:ln/>
        </p:spPr>
        <p:txBody>
          <a:bodyPr wrap="non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Conclusion: Empowering Your Practice</a:t>
            </a:r>
            <a:endParaRPr lang="en-US" sz="3900" dirty="0"/>
          </a:p>
        </p:txBody>
      </p:sp>
      <p:sp>
        <p:nvSpPr>
          <p:cNvPr id="5" name="Text 2"/>
          <p:cNvSpPr/>
          <p:nvPr/>
        </p:nvSpPr>
        <p:spPr>
          <a:xfrm>
            <a:off x="793790" y="1473041"/>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The Dental/Chamber Management System is more than just software; it's a strategic partner designed to transform your practice. By integrating core functionalities into a seamless platform, it empowers you to achieve operational excellence, enhance patient experiences, and drive sustainable growth.</a:t>
            </a:r>
            <a:endParaRPr lang="en-US" sz="1550" dirty="0"/>
          </a:p>
        </p:txBody>
      </p:sp>
      <p:sp>
        <p:nvSpPr>
          <p:cNvPr id="6" name="Shape 3"/>
          <p:cNvSpPr/>
          <p:nvPr/>
        </p:nvSpPr>
        <p:spPr>
          <a:xfrm>
            <a:off x="793790" y="2648903"/>
            <a:ext cx="6422231" cy="2254687"/>
          </a:xfrm>
          <a:prstGeom prst="roundRect">
            <a:avLst>
              <a:gd name="adj" fmla="val 1320"/>
            </a:avLst>
          </a:prstGeom>
          <a:solidFill>
            <a:srgbClr val="F0EAEA"/>
          </a:solidFill>
          <a:ln/>
        </p:spPr>
      </p:sp>
      <p:sp>
        <p:nvSpPr>
          <p:cNvPr id="7" name="Shape 4"/>
          <p:cNvSpPr/>
          <p:nvPr/>
        </p:nvSpPr>
        <p:spPr>
          <a:xfrm>
            <a:off x="992148" y="2847261"/>
            <a:ext cx="595313" cy="595313"/>
          </a:xfrm>
          <a:prstGeom prst="roundRect">
            <a:avLst>
              <a:gd name="adj" fmla="val 15358451"/>
            </a:avLst>
          </a:prstGeom>
          <a:solidFill>
            <a:srgbClr val="1D1D1B"/>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5859" y="3010853"/>
            <a:ext cx="267891" cy="267891"/>
          </a:xfrm>
          <a:prstGeom prst="rect">
            <a:avLst/>
          </a:prstGeom>
        </p:spPr>
      </p:pic>
      <p:sp>
        <p:nvSpPr>
          <p:cNvPr id="9" name="Text 5"/>
          <p:cNvSpPr/>
          <p:nvPr/>
        </p:nvSpPr>
        <p:spPr>
          <a:xfrm>
            <a:off x="992148" y="3640931"/>
            <a:ext cx="2983349" cy="310158"/>
          </a:xfrm>
          <a:prstGeom prst="rect">
            <a:avLst/>
          </a:prstGeom>
          <a:noFill/>
          <a:ln/>
        </p:spPr>
        <p:txBody>
          <a:bodyPr wrap="none" lIns="0" tIns="0" rIns="0" bIns="0" rtlCol="0" anchor="t"/>
          <a:lstStyle/>
          <a:p>
            <a:pPr algn="l"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Streamlined Operations</a:t>
            </a:r>
            <a:endParaRPr lang="en-US" sz="1950" dirty="0"/>
          </a:p>
        </p:txBody>
      </p:sp>
      <p:sp>
        <p:nvSpPr>
          <p:cNvPr id="10" name="Text 6"/>
          <p:cNvSpPr/>
          <p:nvPr/>
        </p:nvSpPr>
        <p:spPr>
          <a:xfrm>
            <a:off x="992148" y="4070152"/>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Automate daily tasks, minimize errors, and improve overall clinic efficiency across all departments.</a:t>
            </a:r>
            <a:endParaRPr lang="en-US" sz="1550" dirty="0"/>
          </a:p>
        </p:txBody>
      </p:sp>
      <p:sp>
        <p:nvSpPr>
          <p:cNvPr id="11" name="Shape 7"/>
          <p:cNvSpPr/>
          <p:nvPr/>
        </p:nvSpPr>
        <p:spPr>
          <a:xfrm>
            <a:off x="7414379" y="2648903"/>
            <a:ext cx="6422231" cy="2254687"/>
          </a:xfrm>
          <a:prstGeom prst="roundRect">
            <a:avLst>
              <a:gd name="adj" fmla="val 1320"/>
            </a:avLst>
          </a:prstGeom>
          <a:solidFill>
            <a:srgbClr val="F0EAEA"/>
          </a:solidFill>
          <a:ln/>
        </p:spPr>
      </p:sp>
      <p:sp>
        <p:nvSpPr>
          <p:cNvPr id="12" name="Shape 8"/>
          <p:cNvSpPr/>
          <p:nvPr/>
        </p:nvSpPr>
        <p:spPr>
          <a:xfrm>
            <a:off x="7612737" y="2847261"/>
            <a:ext cx="595313" cy="595313"/>
          </a:xfrm>
          <a:prstGeom prst="roundRect">
            <a:avLst>
              <a:gd name="adj" fmla="val 15358451"/>
            </a:avLst>
          </a:prstGeom>
          <a:solidFill>
            <a:srgbClr val="1D1D1B"/>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6448" y="3010853"/>
            <a:ext cx="267891" cy="267891"/>
          </a:xfrm>
          <a:prstGeom prst="rect">
            <a:avLst/>
          </a:prstGeom>
        </p:spPr>
      </p:pic>
      <p:sp>
        <p:nvSpPr>
          <p:cNvPr id="14" name="Text 9"/>
          <p:cNvSpPr/>
          <p:nvPr/>
        </p:nvSpPr>
        <p:spPr>
          <a:xfrm>
            <a:off x="7612737" y="3640931"/>
            <a:ext cx="2840236" cy="310158"/>
          </a:xfrm>
          <a:prstGeom prst="rect">
            <a:avLst/>
          </a:prstGeom>
          <a:noFill/>
          <a:ln/>
        </p:spPr>
        <p:txBody>
          <a:bodyPr wrap="none" lIns="0" tIns="0" rIns="0" bIns="0" rtlCol="0" anchor="t"/>
          <a:lstStyle/>
          <a:p>
            <a:pPr algn="l"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Enhanced Patient Care</a:t>
            </a:r>
            <a:endParaRPr lang="en-US" sz="1950" dirty="0"/>
          </a:p>
        </p:txBody>
      </p:sp>
      <p:sp>
        <p:nvSpPr>
          <p:cNvPr id="15" name="Text 10"/>
          <p:cNvSpPr/>
          <p:nvPr/>
        </p:nvSpPr>
        <p:spPr>
          <a:xfrm>
            <a:off x="7612737" y="4070152"/>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Provide superior care through accurate records, precise treatment tracking, and personalized service.</a:t>
            </a:r>
            <a:endParaRPr lang="en-US" sz="1550" dirty="0"/>
          </a:p>
        </p:txBody>
      </p:sp>
      <p:sp>
        <p:nvSpPr>
          <p:cNvPr id="16" name="Shape 11"/>
          <p:cNvSpPr/>
          <p:nvPr/>
        </p:nvSpPr>
        <p:spPr>
          <a:xfrm>
            <a:off x="793790" y="5101947"/>
            <a:ext cx="6422231" cy="2572226"/>
          </a:xfrm>
          <a:prstGeom prst="roundRect">
            <a:avLst>
              <a:gd name="adj" fmla="val 1157"/>
            </a:avLst>
          </a:prstGeom>
          <a:solidFill>
            <a:srgbClr val="F0EAEA"/>
          </a:solidFill>
          <a:ln/>
        </p:spPr>
      </p:sp>
      <p:sp>
        <p:nvSpPr>
          <p:cNvPr id="17" name="Shape 12"/>
          <p:cNvSpPr/>
          <p:nvPr/>
        </p:nvSpPr>
        <p:spPr>
          <a:xfrm>
            <a:off x="992148" y="5300305"/>
            <a:ext cx="595313" cy="595313"/>
          </a:xfrm>
          <a:prstGeom prst="roundRect">
            <a:avLst>
              <a:gd name="adj" fmla="val 15358451"/>
            </a:avLst>
          </a:prstGeom>
          <a:solidFill>
            <a:srgbClr val="1D1D1B"/>
          </a:solidFill>
          <a:ln/>
        </p:spPr>
      </p:sp>
      <p:pic>
        <p:nvPicPr>
          <p:cNvPr id="1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5859" y="5463897"/>
            <a:ext cx="267891" cy="267891"/>
          </a:xfrm>
          <a:prstGeom prst="rect">
            <a:avLst/>
          </a:prstGeom>
        </p:spPr>
      </p:pic>
      <p:sp>
        <p:nvSpPr>
          <p:cNvPr id="19" name="Text 13"/>
          <p:cNvSpPr/>
          <p:nvPr/>
        </p:nvSpPr>
        <p:spPr>
          <a:xfrm>
            <a:off x="992148" y="609397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Financial Clarity</a:t>
            </a:r>
            <a:endParaRPr lang="en-US" sz="1950" dirty="0"/>
          </a:p>
        </p:txBody>
      </p:sp>
      <p:sp>
        <p:nvSpPr>
          <p:cNvPr id="20" name="Text 14"/>
          <p:cNvSpPr/>
          <p:nvPr/>
        </p:nvSpPr>
        <p:spPr>
          <a:xfrm>
            <a:off x="992148" y="6523196"/>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Gain complete control over billing, payments, and expenses for robust financial health and improved profitability.</a:t>
            </a:r>
            <a:endParaRPr lang="en-US" sz="1550" dirty="0"/>
          </a:p>
        </p:txBody>
      </p:sp>
      <p:sp>
        <p:nvSpPr>
          <p:cNvPr id="21" name="Shape 15"/>
          <p:cNvSpPr/>
          <p:nvPr/>
        </p:nvSpPr>
        <p:spPr>
          <a:xfrm>
            <a:off x="7414379" y="5101947"/>
            <a:ext cx="6422231" cy="2572226"/>
          </a:xfrm>
          <a:prstGeom prst="roundRect">
            <a:avLst>
              <a:gd name="adj" fmla="val 1157"/>
            </a:avLst>
          </a:prstGeom>
          <a:solidFill>
            <a:srgbClr val="F0EAEA"/>
          </a:solidFill>
          <a:ln/>
        </p:spPr>
      </p:sp>
      <p:sp>
        <p:nvSpPr>
          <p:cNvPr id="22" name="Shape 16"/>
          <p:cNvSpPr/>
          <p:nvPr/>
        </p:nvSpPr>
        <p:spPr>
          <a:xfrm>
            <a:off x="7612737" y="5300305"/>
            <a:ext cx="595313" cy="595313"/>
          </a:xfrm>
          <a:prstGeom prst="roundRect">
            <a:avLst>
              <a:gd name="adj" fmla="val 15358451"/>
            </a:avLst>
          </a:prstGeom>
          <a:solidFill>
            <a:srgbClr val="1D1D1B"/>
          </a:solidFill>
          <a:ln/>
        </p:spPr>
      </p:sp>
      <p:pic>
        <p:nvPicPr>
          <p:cNvPr id="2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6448" y="5463897"/>
            <a:ext cx="267891" cy="267891"/>
          </a:xfrm>
          <a:prstGeom prst="rect">
            <a:avLst/>
          </a:prstGeom>
        </p:spPr>
      </p:pic>
      <p:sp>
        <p:nvSpPr>
          <p:cNvPr id="24" name="Text 17"/>
          <p:cNvSpPr/>
          <p:nvPr/>
        </p:nvSpPr>
        <p:spPr>
          <a:xfrm>
            <a:off x="7612737" y="609397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Strategic Growth</a:t>
            </a:r>
            <a:endParaRPr lang="en-US" sz="1950" dirty="0"/>
          </a:p>
        </p:txBody>
      </p:sp>
      <p:sp>
        <p:nvSpPr>
          <p:cNvPr id="25" name="Text 18"/>
          <p:cNvSpPr/>
          <p:nvPr/>
        </p:nvSpPr>
        <p:spPr>
          <a:xfrm>
            <a:off x="7612737" y="6523196"/>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Leverage data-driven insights to make informed decisions, optimize resources, and secure the future success of your practice.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45081"/>
            <a:ext cx="7556421" cy="1116330"/>
          </a:xfrm>
          <a:prstGeom prst="rect">
            <a:avLst/>
          </a:prstGeom>
          <a:noFill/>
          <a:ln/>
        </p:spPr>
        <p:txBody>
          <a:bodyPr wrap="square" lIns="0" tIns="0" rIns="0" bIns="0" rtlCol="0" anchor="t"/>
          <a:lstStyle/>
          <a:p>
            <a:pPr algn="l" indent="0" marL="0">
              <a:lnSpc>
                <a:spcPts val="4350"/>
              </a:lnSpc>
              <a:buNone/>
            </a:pPr>
            <a:r>
              <a:rPr lang="en-US" sz="3500" dirty="0">
                <a:solidFill>
                  <a:srgbClr val="1D1D1B"/>
                </a:solidFill>
                <a:latin typeface="Tomorrow Semi Bold" pitchFamily="34" charset="0"/>
                <a:ea typeface="Tomorrow Semi Bold" pitchFamily="34" charset="-122"/>
                <a:cs typeface="Tomorrow Semi Bold" pitchFamily="34" charset="-120"/>
              </a:rPr>
              <a:t>Introduction: Streamlining Dental Practice Operations</a:t>
            </a:r>
            <a:endParaRPr lang="en-US" sz="3500" dirty="0"/>
          </a:p>
        </p:txBody>
      </p:sp>
      <p:sp>
        <p:nvSpPr>
          <p:cNvPr id="4" name="Text 1"/>
          <p:cNvSpPr/>
          <p:nvPr/>
        </p:nvSpPr>
        <p:spPr>
          <a:xfrm>
            <a:off x="6280190" y="2029301"/>
            <a:ext cx="7556421" cy="1143000"/>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This advanced Dental/Chamber Management System is meticulously designed to optimize the daily operations of modern dental practices. Our primary purpose is to facilitate efficient management, ensuring seamless workflows and enhanced patient care.</a:t>
            </a:r>
            <a:endParaRPr lang="en-US" sz="1400" dirty="0"/>
          </a:p>
        </p:txBody>
      </p:sp>
      <p:sp>
        <p:nvSpPr>
          <p:cNvPr id="5" name="Shape 2"/>
          <p:cNvSpPr/>
          <p:nvPr/>
        </p:nvSpPr>
        <p:spPr>
          <a:xfrm>
            <a:off x="6280190" y="3641050"/>
            <a:ext cx="3688913" cy="1891308"/>
          </a:xfrm>
          <a:prstGeom prst="roundRect">
            <a:avLst>
              <a:gd name="adj" fmla="val 5802"/>
            </a:avLst>
          </a:prstGeom>
          <a:solidFill>
            <a:srgbClr val="FCFCFC"/>
          </a:solidFill>
          <a:ln/>
        </p:spPr>
      </p:sp>
      <p:sp>
        <p:nvSpPr>
          <p:cNvPr id="6" name="Shape 3"/>
          <p:cNvSpPr/>
          <p:nvPr/>
        </p:nvSpPr>
        <p:spPr>
          <a:xfrm>
            <a:off x="6280190" y="3618190"/>
            <a:ext cx="3688913" cy="91440"/>
          </a:xfrm>
          <a:prstGeom prst="roundRect">
            <a:avLst>
              <a:gd name="adj" fmla="val 29302"/>
            </a:avLst>
          </a:prstGeom>
          <a:solidFill>
            <a:srgbClr val="1D1D1B"/>
          </a:solidFill>
          <a:ln/>
        </p:spPr>
      </p:sp>
      <p:sp>
        <p:nvSpPr>
          <p:cNvPr id="7" name="Shape 4"/>
          <p:cNvSpPr/>
          <p:nvPr/>
        </p:nvSpPr>
        <p:spPr>
          <a:xfrm>
            <a:off x="7856696" y="3373160"/>
            <a:ext cx="535781" cy="535781"/>
          </a:xfrm>
          <a:prstGeom prst="roundRect">
            <a:avLst>
              <a:gd name="adj" fmla="val 170667"/>
            </a:avLst>
          </a:prstGeom>
          <a:solidFill>
            <a:srgbClr val="1D1D1B"/>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17431" y="3533894"/>
            <a:ext cx="214313" cy="214312"/>
          </a:xfrm>
          <a:prstGeom prst="rect">
            <a:avLst/>
          </a:prstGeom>
        </p:spPr>
      </p:pic>
      <p:sp>
        <p:nvSpPr>
          <p:cNvPr id="9" name="Text 5"/>
          <p:cNvSpPr/>
          <p:nvPr/>
        </p:nvSpPr>
        <p:spPr>
          <a:xfrm>
            <a:off x="6481643" y="4087535"/>
            <a:ext cx="2486025" cy="278963"/>
          </a:xfrm>
          <a:prstGeom prst="rect">
            <a:avLst/>
          </a:prstGeom>
          <a:noFill/>
          <a:ln/>
        </p:spPr>
        <p:txBody>
          <a:bodyPr wrap="none" lIns="0" tIns="0" rIns="0" bIns="0" rtlCol="0" anchor="t"/>
          <a:lstStyle/>
          <a:p>
            <a:pPr algn="l" indent="0" marL="0">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Efficient Management</a:t>
            </a:r>
            <a:endParaRPr lang="en-US" sz="1750" dirty="0"/>
          </a:p>
        </p:txBody>
      </p:sp>
      <p:sp>
        <p:nvSpPr>
          <p:cNvPr id="10" name="Text 6"/>
          <p:cNvSpPr/>
          <p:nvPr/>
        </p:nvSpPr>
        <p:spPr>
          <a:xfrm>
            <a:off x="6481643" y="4473654"/>
            <a:ext cx="3286006" cy="857250"/>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Centralized control over all aspects of practice administration, from appointments to billing.</a:t>
            </a:r>
            <a:endParaRPr lang="en-US" sz="1400" dirty="0"/>
          </a:p>
        </p:txBody>
      </p:sp>
      <p:sp>
        <p:nvSpPr>
          <p:cNvPr id="11" name="Shape 7"/>
          <p:cNvSpPr/>
          <p:nvPr/>
        </p:nvSpPr>
        <p:spPr>
          <a:xfrm>
            <a:off x="10147697" y="3641050"/>
            <a:ext cx="3688913" cy="1891308"/>
          </a:xfrm>
          <a:prstGeom prst="roundRect">
            <a:avLst>
              <a:gd name="adj" fmla="val 5802"/>
            </a:avLst>
          </a:prstGeom>
          <a:solidFill>
            <a:srgbClr val="FCFCFC"/>
          </a:solidFill>
          <a:ln/>
        </p:spPr>
      </p:sp>
      <p:sp>
        <p:nvSpPr>
          <p:cNvPr id="12" name="Shape 8"/>
          <p:cNvSpPr/>
          <p:nvPr/>
        </p:nvSpPr>
        <p:spPr>
          <a:xfrm>
            <a:off x="10147697" y="3618190"/>
            <a:ext cx="3688913" cy="91440"/>
          </a:xfrm>
          <a:prstGeom prst="roundRect">
            <a:avLst>
              <a:gd name="adj" fmla="val 29302"/>
            </a:avLst>
          </a:prstGeom>
          <a:solidFill>
            <a:srgbClr val="1D1D1B"/>
          </a:solidFill>
          <a:ln/>
        </p:spPr>
      </p:sp>
      <p:sp>
        <p:nvSpPr>
          <p:cNvPr id="13" name="Shape 9"/>
          <p:cNvSpPr/>
          <p:nvPr/>
        </p:nvSpPr>
        <p:spPr>
          <a:xfrm>
            <a:off x="11724203" y="3373160"/>
            <a:ext cx="535781" cy="535781"/>
          </a:xfrm>
          <a:prstGeom prst="roundRect">
            <a:avLst>
              <a:gd name="adj" fmla="val 170667"/>
            </a:avLst>
          </a:prstGeom>
          <a:solidFill>
            <a:srgbClr val="1D1D1B"/>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4938" y="3533894"/>
            <a:ext cx="214313" cy="214312"/>
          </a:xfrm>
          <a:prstGeom prst="rect">
            <a:avLst/>
          </a:prstGeom>
        </p:spPr>
      </p:pic>
      <p:sp>
        <p:nvSpPr>
          <p:cNvPr id="15" name="Text 10"/>
          <p:cNvSpPr/>
          <p:nvPr/>
        </p:nvSpPr>
        <p:spPr>
          <a:xfrm>
            <a:off x="10349151" y="4087535"/>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Target Users</a:t>
            </a:r>
            <a:endParaRPr lang="en-US" sz="1750" dirty="0"/>
          </a:p>
        </p:txBody>
      </p:sp>
      <p:sp>
        <p:nvSpPr>
          <p:cNvPr id="16" name="Text 11"/>
          <p:cNvSpPr/>
          <p:nvPr/>
        </p:nvSpPr>
        <p:spPr>
          <a:xfrm>
            <a:off x="10349151" y="4473654"/>
            <a:ext cx="3286006" cy="857250"/>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Tailored for Administrators, Doctors, Receptionists, and Assistants, ensuring role-specific functionalities.</a:t>
            </a:r>
            <a:endParaRPr lang="en-US" sz="1400" dirty="0"/>
          </a:p>
        </p:txBody>
      </p:sp>
      <p:sp>
        <p:nvSpPr>
          <p:cNvPr id="17" name="Shape 12"/>
          <p:cNvSpPr/>
          <p:nvPr/>
        </p:nvSpPr>
        <p:spPr>
          <a:xfrm>
            <a:off x="6280190" y="5978843"/>
            <a:ext cx="7556421" cy="1605558"/>
          </a:xfrm>
          <a:prstGeom prst="roundRect">
            <a:avLst>
              <a:gd name="adj" fmla="val 6834"/>
            </a:avLst>
          </a:prstGeom>
          <a:solidFill>
            <a:srgbClr val="FCFCFC"/>
          </a:solidFill>
          <a:ln/>
        </p:spPr>
      </p:sp>
      <p:sp>
        <p:nvSpPr>
          <p:cNvPr id="18" name="Shape 13"/>
          <p:cNvSpPr/>
          <p:nvPr/>
        </p:nvSpPr>
        <p:spPr>
          <a:xfrm>
            <a:off x="6280190" y="5955983"/>
            <a:ext cx="7556421" cy="91440"/>
          </a:xfrm>
          <a:prstGeom prst="roundRect">
            <a:avLst>
              <a:gd name="adj" fmla="val 29302"/>
            </a:avLst>
          </a:prstGeom>
          <a:solidFill>
            <a:srgbClr val="1D1D1B"/>
          </a:solidFill>
          <a:ln/>
        </p:spPr>
      </p:sp>
      <p:sp>
        <p:nvSpPr>
          <p:cNvPr id="19" name="Shape 14"/>
          <p:cNvSpPr/>
          <p:nvPr/>
        </p:nvSpPr>
        <p:spPr>
          <a:xfrm>
            <a:off x="9790509" y="5710952"/>
            <a:ext cx="535781" cy="535781"/>
          </a:xfrm>
          <a:prstGeom prst="roundRect">
            <a:avLst>
              <a:gd name="adj" fmla="val 170667"/>
            </a:avLst>
          </a:prstGeom>
          <a:solidFill>
            <a:srgbClr val="1D1D1B"/>
          </a:solidFill>
          <a:ln/>
        </p:spPr>
      </p:sp>
      <p:pic>
        <p:nvPicPr>
          <p:cNvPr id="2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1244" y="5871686"/>
            <a:ext cx="214313" cy="214312"/>
          </a:xfrm>
          <a:prstGeom prst="rect">
            <a:avLst/>
          </a:prstGeom>
        </p:spPr>
      </p:pic>
      <p:sp>
        <p:nvSpPr>
          <p:cNvPr id="21" name="Text 15"/>
          <p:cNvSpPr/>
          <p:nvPr/>
        </p:nvSpPr>
        <p:spPr>
          <a:xfrm>
            <a:off x="6481643" y="6425327"/>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Key Features</a:t>
            </a:r>
            <a:endParaRPr lang="en-US" sz="1750" dirty="0"/>
          </a:p>
        </p:txBody>
      </p:sp>
      <p:sp>
        <p:nvSpPr>
          <p:cNvPr id="22" name="Text 16"/>
          <p:cNvSpPr/>
          <p:nvPr/>
        </p:nvSpPr>
        <p:spPr>
          <a:xfrm>
            <a:off x="6481643" y="6811447"/>
            <a:ext cx="7153513" cy="571500"/>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A robust suite of tools including patient management, appointment scheduling, treatment tracking, billing, inventory, and comprehensive reports.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84653"/>
          </a:xfrm>
          <a:prstGeom prst="rect">
            <a:avLst/>
          </a:prstGeom>
        </p:spPr>
      </p:pic>
      <p:sp>
        <p:nvSpPr>
          <p:cNvPr id="3" name="Text 0"/>
          <p:cNvSpPr/>
          <p:nvPr/>
        </p:nvSpPr>
        <p:spPr>
          <a:xfrm>
            <a:off x="793790" y="2555081"/>
            <a:ext cx="9073634" cy="496133"/>
          </a:xfrm>
          <a:prstGeom prst="rect">
            <a:avLst/>
          </a:prstGeom>
          <a:noFill/>
          <a:ln/>
        </p:spPr>
        <p:txBody>
          <a:bodyPr wrap="none" lIns="0" tIns="0" rIns="0" bIns="0" rtlCol="0" anchor="t"/>
          <a:lstStyle/>
          <a:p>
            <a:pPr algn="l" indent="0" marL="0">
              <a:lnSpc>
                <a:spcPts val="3900"/>
              </a:lnSpc>
              <a:buNone/>
            </a:pPr>
            <a:r>
              <a:rPr lang="en-US" sz="3100" dirty="0">
                <a:solidFill>
                  <a:srgbClr val="1D1D1B"/>
                </a:solidFill>
                <a:latin typeface="Tomorrow Semi Bold" pitchFamily="34" charset="0"/>
                <a:ea typeface="Tomorrow Semi Bold" pitchFamily="34" charset="-122"/>
                <a:cs typeface="Tomorrow Semi Bold" pitchFamily="34" charset="-120"/>
              </a:rPr>
              <a:t>Secured Access: Roles and User Permissions</a:t>
            </a:r>
            <a:endParaRPr lang="en-US" sz="3100" dirty="0"/>
          </a:p>
        </p:txBody>
      </p:sp>
      <p:sp>
        <p:nvSpPr>
          <p:cNvPr id="4" name="Text 1"/>
          <p:cNvSpPr/>
          <p:nvPr/>
        </p:nvSpPr>
        <p:spPr>
          <a:xfrm>
            <a:off x="793790" y="3289340"/>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Our system employs a robust role-based access control mechanism to ensure data security and operational integrity. Each user role is assigned specific privileges, allowing access only to the functionalities and data relevant to their responsibilities.</a:t>
            </a:r>
            <a:endParaRPr lang="en-US" sz="1250" dirty="0"/>
          </a:p>
        </p:txBody>
      </p:sp>
      <p:sp>
        <p:nvSpPr>
          <p:cNvPr id="5" name="Shape 2"/>
          <p:cNvSpPr/>
          <p:nvPr/>
        </p:nvSpPr>
        <p:spPr>
          <a:xfrm>
            <a:off x="793790" y="3976092"/>
            <a:ext cx="6441996" cy="476250"/>
          </a:xfrm>
          <a:prstGeom prst="roundRect">
            <a:avLst>
              <a:gd name="adj" fmla="val 480090"/>
            </a:avLst>
          </a:prstGeom>
          <a:solidFill>
            <a:srgbClr val="F0EAEA"/>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5725" y="4095155"/>
            <a:ext cx="238125" cy="238125"/>
          </a:xfrm>
          <a:prstGeom prst="rect">
            <a:avLst/>
          </a:prstGeom>
        </p:spPr>
      </p:pic>
      <p:sp>
        <p:nvSpPr>
          <p:cNvPr id="7" name="Text 3"/>
          <p:cNvSpPr/>
          <p:nvPr/>
        </p:nvSpPr>
        <p:spPr>
          <a:xfrm>
            <a:off x="952500" y="4611053"/>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Admin</a:t>
            </a:r>
            <a:endParaRPr lang="en-US" sz="1550" dirty="0"/>
          </a:p>
        </p:txBody>
      </p:sp>
      <p:sp>
        <p:nvSpPr>
          <p:cNvPr id="8" name="Text 4"/>
          <p:cNvSpPr/>
          <p:nvPr/>
        </p:nvSpPr>
        <p:spPr>
          <a:xfrm>
            <a:off x="952500" y="4954310"/>
            <a:ext cx="6124575" cy="254079"/>
          </a:xfrm>
          <a:prstGeom prst="rect">
            <a:avLst/>
          </a:prstGeom>
          <a:noFill/>
          <a:ln/>
        </p:spPr>
        <p:txBody>
          <a:bodyPr wrap="non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Full system oversight, configuration, and user management.</a:t>
            </a:r>
            <a:endParaRPr lang="en-US" sz="1250" dirty="0"/>
          </a:p>
        </p:txBody>
      </p:sp>
      <p:sp>
        <p:nvSpPr>
          <p:cNvPr id="9" name="Shape 5"/>
          <p:cNvSpPr/>
          <p:nvPr/>
        </p:nvSpPr>
        <p:spPr>
          <a:xfrm>
            <a:off x="7394496" y="3976092"/>
            <a:ext cx="6442115" cy="476250"/>
          </a:xfrm>
          <a:prstGeom prst="roundRect">
            <a:avLst>
              <a:gd name="adj" fmla="val 480090"/>
            </a:avLst>
          </a:prstGeom>
          <a:solidFill>
            <a:srgbClr val="F0EAEA"/>
          </a:solidFill>
          <a:ln/>
        </p:spPr>
      </p:sp>
      <p:pic>
        <p:nvPicPr>
          <p:cNvPr id="1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6431" y="4095155"/>
            <a:ext cx="238125" cy="238125"/>
          </a:xfrm>
          <a:prstGeom prst="rect">
            <a:avLst/>
          </a:prstGeom>
        </p:spPr>
      </p:pic>
      <p:sp>
        <p:nvSpPr>
          <p:cNvPr id="11" name="Text 6"/>
          <p:cNvSpPr/>
          <p:nvPr/>
        </p:nvSpPr>
        <p:spPr>
          <a:xfrm>
            <a:off x="7553206" y="4611053"/>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Doctor</a:t>
            </a:r>
            <a:endParaRPr lang="en-US" sz="1550" dirty="0"/>
          </a:p>
        </p:txBody>
      </p:sp>
      <p:sp>
        <p:nvSpPr>
          <p:cNvPr id="12" name="Text 7"/>
          <p:cNvSpPr/>
          <p:nvPr/>
        </p:nvSpPr>
        <p:spPr>
          <a:xfrm>
            <a:off x="7553206" y="4954310"/>
            <a:ext cx="6124694" cy="254079"/>
          </a:xfrm>
          <a:prstGeom prst="rect">
            <a:avLst/>
          </a:prstGeom>
          <a:noFill/>
          <a:ln/>
        </p:spPr>
        <p:txBody>
          <a:bodyPr wrap="non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Access to patient records, treatment plans, and prescription management.</a:t>
            </a:r>
            <a:endParaRPr lang="en-US" sz="1250" dirty="0"/>
          </a:p>
        </p:txBody>
      </p:sp>
      <p:sp>
        <p:nvSpPr>
          <p:cNvPr id="13" name="Shape 8"/>
          <p:cNvSpPr/>
          <p:nvPr/>
        </p:nvSpPr>
        <p:spPr>
          <a:xfrm>
            <a:off x="793790" y="5525810"/>
            <a:ext cx="6441996" cy="476250"/>
          </a:xfrm>
          <a:prstGeom prst="roundRect">
            <a:avLst>
              <a:gd name="adj" fmla="val 480090"/>
            </a:avLst>
          </a:prstGeom>
          <a:solidFill>
            <a:srgbClr val="F0EAEA"/>
          </a:solidFill>
          <a:ln/>
        </p:spPr>
      </p:sp>
      <p:pic>
        <p:nvPicPr>
          <p:cNvPr id="14"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5725" y="5644872"/>
            <a:ext cx="238125" cy="238125"/>
          </a:xfrm>
          <a:prstGeom prst="rect">
            <a:avLst/>
          </a:prstGeom>
        </p:spPr>
      </p:pic>
      <p:sp>
        <p:nvSpPr>
          <p:cNvPr id="15" name="Text 9"/>
          <p:cNvSpPr/>
          <p:nvPr/>
        </p:nvSpPr>
        <p:spPr>
          <a:xfrm>
            <a:off x="952500" y="6160770"/>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Receptionist</a:t>
            </a:r>
            <a:endParaRPr lang="en-US" sz="1550" dirty="0"/>
          </a:p>
        </p:txBody>
      </p:sp>
      <p:sp>
        <p:nvSpPr>
          <p:cNvPr id="16" name="Text 10"/>
          <p:cNvSpPr/>
          <p:nvPr/>
        </p:nvSpPr>
        <p:spPr>
          <a:xfrm>
            <a:off x="952500" y="6504027"/>
            <a:ext cx="6124575" cy="254079"/>
          </a:xfrm>
          <a:prstGeom prst="rect">
            <a:avLst/>
          </a:prstGeom>
          <a:noFill/>
          <a:ln/>
        </p:spPr>
        <p:txBody>
          <a:bodyPr wrap="non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Appointment scheduling, patient registration, and billing tasks.</a:t>
            </a:r>
            <a:endParaRPr lang="en-US" sz="1250" dirty="0"/>
          </a:p>
        </p:txBody>
      </p:sp>
      <p:sp>
        <p:nvSpPr>
          <p:cNvPr id="17" name="Shape 11"/>
          <p:cNvSpPr/>
          <p:nvPr/>
        </p:nvSpPr>
        <p:spPr>
          <a:xfrm>
            <a:off x="7394496" y="5525810"/>
            <a:ext cx="6442115" cy="476250"/>
          </a:xfrm>
          <a:prstGeom prst="roundRect">
            <a:avLst>
              <a:gd name="adj" fmla="val 480090"/>
            </a:avLst>
          </a:prstGeom>
          <a:solidFill>
            <a:srgbClr val="F0EAEA"/>
          </a:solidFill>
          <a:ln/>
        </p:spPr>
      </p:sp>
      <p:pic>
        <p:nvPicPr>
          <p:cNvPr id="18"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6431" y="5644872"/>
            <a:ext cx="238125" cy="238125"/>
          </a:xfrm>
          <a:prstGeom prst="rect">
            <a:avLst/>
          </a:prstGeom>
        </p:spPr>
      </p:pic>
      <p:sp>
        <p:nvSpPr>
          <p:cNvPr id="19" name="Text 12"/>
          <p:cNvSpPr/>
          <p:nvPr/>
        </p:nvSpPr>
        <p:spPr>
          <a:xfrm>
            <a:off x="7553206" y="6160770"/>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Assistant</a:t>
            </a:r>
            <a:endParaRPr lang="en-US" sz="1550" dirty="0"/>
          </a:p>
        </p:txBody>
      </p:sp>
      <p:sp>
        <p:nvSpPr>
          <p:cNvPr id="20" name="Text 13"/>
          <p:cNvSpPr/>
          <p:nvPr/>
        </p:nvSpPr>
        <p:spPr>
          <a:xfrm>
            <a:off x="7553206" y="6504027"/>
            <a:ext cx="6124694" cy="254079"/>
          </a:xfrm>
          <a:prstGeom prst="rect">
            <a:avLst/>
          </a:prstGeom>
          <a:noFill/>
          <a:ln/>
        </p:spPr>
        <p:txBody>
          <a:bodyPr wrap="non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Support for treatment procedures and inventory management.</a:t>
            </a:r>
            <a:endParaRPr lang="en-US" sz="1250" dirty="0"/>
          </a:p>
        </p:txBody>
      </p:sp>
      <p:sp>
        <p:nvSpPr>
          <p:cNvPr id="21" name="Text 14"/>
          <p:cNvSpPr/>
          <p:nvPr/>
        </p:nvSpPr>
        <p:spPr>
          <a:xfrm>
            <a:off x="793790" y="7095411"/>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61615C"/>
                </a:solidFill>
                <a:latin typeface="Tomorrow" pitchFamily="34" charset="0"/>
                <a:ea typeface="Tomorrow" pitchFamily="34" charset="-122"/>
                <a:cs typeface="Tomorrow" pitchFamily="34" charset="-120"/>
              </a:rPr>
              <a:t>Login via Phone Number:</a:t>
            </a:r>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 A secure and convenient authentication method.</a:t>
            </a:r>
            <a:endParaRPr lang="en-US" sz="1250" dirty="0"/>
          </a:p>
        </p:txBody>
      </p:sp>
      <p:sp>
        <p:nvSpPr>
          <p:cNvPr id="22" name="Text 15"/>
          <p:cNvSpPr/>
          <p:nvPr/>
        </p:nvSpPr>
        <p:spPr>
          <a:xfrm>
            <a:off x="793790" y="7404973"/>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61615C"/>
                </a:solidFill>
                <a:latin typeface="Tomorrow" pitchFamily="34" charset="0"/>
                <a:ea typeface="Tomorrow" pitchFamily="34" charset="-122"/>
                <a:cs typeface="Tomorrow" pitchFamily="34" charset="-120"/>
              </a:rPr>
              <a:t>Role-Based Access:</a:t>
            </a:r>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 Ensures that each user interacts only with the necessary components, enhancing security and reducing errors.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29020"/>
            <a:ext cx="8457248" cy="465177"/>
          </a:xfrm>
          <a:prstGeom prst="rect">
            <a:avLst/>
          </a:prstGeom>
          <a:noFill/>
          <a:ln/>
        </p:spPr>
        <p:txBody>
          <a:bodyPr wrap="none" lIns="0" tIns="0" rIns="0" bIns="0" rtlCol="0" anchor="t"/>
          <a:lstStyle/>
          <a:p>
            <a:pPr algn="l" indent="0" marL="0">
              <a:lnSpc>
                <a:spcPts val="3650"/>
              </a:lnSpc>
              <a:buNone/>
            </a:pPr>
            <a:r>
              <a:rPr lang="en-US" sz="2900" dirty="0">
                <a:solidFill>
                  <a:srgbClr val="1D1D1B"/>
                </a:solidFill>
                <a:latin typeface="Tomorrow Semi Bold" pitchFamily="34" charset="0"/>
                <a:ea typeface="Tomorrow Semi Bold" pitchFamily="34" charset="-122"/>
                <a:cs typeface="Tomorrow Semi Bold" pitchFamily="34" charset="-120"/>
              </a:rPr>
              <a:t>Core Modules: The Backbone of Your Practice</a:t>
            </a:r>
            <a:endParaRPr lang="en-US" sz="2900" dirty="0"/>
          </a:p>
        </p:txBody>
      </p:sp>
      <p:sp>
        <p:nvSpPr>
          <p:cNvPr id="3" name="Text 1"/>
          <p:cNvSpPr/>
          <p:nvPr/>
        </p:nvSpPr>
        <p:spPr>
          <a:xfrm>
            <a:off x="793790" y="1491853"/>
            <a:ext cx="13042821" cy="476250"/>
          </a:xfrm>
          <a:prstGeom prst="rect">
            <a:avLst/>
          </a:prstGeom>
          <a:noFill/>
          <a:ln/>
        </p:spPr>
        <p:txBody>
          <a:bodyPr wrap="squar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The system is built upon a foundation of interconnected modules, each designed to manage a critical aspect of dental practice operations. This integrated approach ensures comprehensive coverage and seamless data flow across the entire system.</a:t>
            </a:r>
            <a:endParaRPr lang="en-US" sz="11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135505"/>
            <a:ext cx="372070" cy="372070"/>
          </a:xfrm>
          <a:prstGeom prst="rect">
            <a:avLst/>
          </a:prstGeom>
        </p:spPr>
      </p:pic>
      <p:sp>
        <p:nvSpPr>
          <p:cNvPr id="5" name="Text 2"/>
          <p:cNvSpPr/>
          <p:nvPr/>
        </p:nvSpPr>
        <p:spPr>
          <a:xfrm>
            <a:off x="793790" y="2693551"/>
            <a:ext cx="1953339"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Patient Management</a:t>
            </a:r>
            <a:endParaRPr lang="en-US" sz="1450" dirty="0"/>
          </a:p>
        </p:txBody>
      </p:sp>
      <p:sp>
        <p:nvSpPr>
          <p:cNvPr id="6" name="Text 3"/>
          <p:cNvSpPr/>
          <p:nvPr/>
        </p:nvSpPr>
        <p:spPr>
          <a:xfrm>
            <a:off x="793790" y="3015377"/>
            <a:ext cx="6428423" cy="238125"/>
          </a:xfrm>
          <a:prstGeom prst="rect">
            <a:avLst/>
          </a:prstGeom>
          <a:noFill/>
          <a:ln/>
        </p:spPr>
        <p:txBody>
          <a:bodyPr wrap="non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Comprehensive patient profiles, history, and communication logs for personalized care.</a:t>
            </a:r>
            <a:endParaRPr lang="en-US" sz="11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8188" y="2135505"/>
            <a:ext cx="372070" cy="372070"/>
          </a:xfrm>
          <a:prstGeom prst="rect">
            <a:avLst/>
          </a:prstGeom>
        </p:spPr>
      </p:pic>
      <p:sp>
        <p:nvSpPr>
          <p:cNvPr id="8" name="Text 4"/>
          <p:cNvSpPr/>
          <p:nvPr/>
        </p:nvSpPr>
        <p:spPr>
          <a:xfrm>
            <a:off x="7408188" y="2693551"/>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Appointments</a:t>
            </a:r>
            <a:endParaRPr lang="en-US" sz="1450" dirty="0"/>
          </a:p>
        </p:txBody>
      </p:sp>
      <p:sp>
        <p:nvSpPr>
          <p:cNvPr id="9" name="Text 5"/>
          <p:cNvSpPr/>
          <p:nvPr/>
        </p:nvSpPr>
        <p:spPr>
          <a:xfrm>
            <a:off x="7408188" y="3015377"/>
            <a:ext cx="6428423" cy="238125"/>
          </a:xfrm>
          <a:prstGeom prst="rect">
            <a:avLst/>
          </a:prstGeom>
          <a:noFill/>
          <a:ln/>
        </p:spPr>
        <p:txBody>
          <a:bodyPr wrap="non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Efficient scheduling, reminders, and calendar integration to optimize clinic flow.</a:t>
            </a:r>
            <a:endParaRPr lang="en-US" sz="11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3551158"/>
            <a:ext cx="372070" cy="372070"/>
          </a:xfrm>
          <a:prstGeom prst="rect">
            <a:avLst/>
          </a:prstGeom>
        </p:spPr>
      </p:pic>
      <p:sp>
        <p:nvSpPr>
          <p:cNvPr id="11" name="Text 6"/>
          <p:cNvSpPr/>
          <p:nvPr/>
        </p:nvSpPr>
        <p:spPr>
          <a:xfrm>
            <a:off x="793790" y="4109204"/>
            <a:ext cx="2397800"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Treatments &amp; Procedures</a:t>
            </a:r>
            <a:endParaRPr lang="en-US" sz="1450" dirty="0"/>
          </a:p>
        </p:txBody>
      </p:sp>
      <p:sp>
        <p:nvSpPr>
          <p:cNvPr id="12" name="Text 7"/>
          <p:cNvSpPr/>
          <p:nvPr/>
        </p:nvSpPr>
        <p:spPr>
          <a:xfrm>
            <a:off x="793790" y="4431030"/>
            <a:ext cx="6428423" cy="238125"/>
          </a:xfrm>
          <a:prstGeom prst="rect">
            <a:avLst/>
          </a:prstGeom>
          <a:noFill/>
          <a:ln/>
        </p:spPr>
        <p:txBody>
          <a:bodyPr wrap="non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Detailed tracking of all dental services, treatment plans, and progress notes.</a:t>
            </a:r>
            <a:endParaRPr lang="en-US" sz="11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8188" y="3551158"/>
            <a:ext cx="372070" cy="372070"/>
          </a:xfrm>
          <a:prstGeom prst="rect">
            <a:avLst/>
          </a:prstGeom>
        </p:spPr>
      </p:pic>
      <p:sp>
        <p:nvSpPr>
          <p:cNvPr id="14" name="Text 8"/>
          <p:cNvSpPr/>
          <p:nvPr/>
        </p:nvSpPr>
        <p:spPr>
          <a:xfrm>
            <a:off x="7408188" y="4109204"/>
            <a:ext cx="2722126"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Prescriptions &amp; Medical Files</a:t>
            </a:r>
            <a:endParaRPr lang="en-US" sz="1450" dirty="0"/>
          </a:p>
        </p:txBody>
      </p:sp>
      <p:sp>
        <p:nvSpPr>
          <p:cNvPr id="15" name="Text 9"/>
          <p:cNvSpPr/>
          <p:nvPr/>
        </p:nvSpPr>
        <p:spPr>
          <a:xfrm>
            <a:off x="7408188" y="4431030"/>
            <a:ext cx="6428423" cy="238125"/>
          </a:xfrm>
          <a:prstGeom prst="rect">
            <a:avLst/>
          </a:prstGeom>
          <a:noFill/>
          <a:ln/>
        </p:spPr>
        <p:txBody>
          <a:bodyPr wrap="non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Digital management of prescriptions and secure storage of all medical documents.</a:t>
            </a:r>
            <a:endParaRPr lang="en-US" sz="115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4966811"/>
            <a:ext cx="372070" cy="372070"/>
          </a:xfrm>
          <a:prstGeom prst="rect">
            <a:avLst/>
          </a:prstGeom>
        </p:spPr>
      </p:pic>
      <p:sp>
        <p:nvSpPr>
          <p:cNvPr id="17" name="Text 10"/>
          <p:cNvSpPr/>
          <p:nvPr/>
        </p:nvSpPr>
        <p:spPr>
          <a:xfrm>
            <a:off x="793790" y="5524857"/>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Billing &amp; Payments</a:t>
            </a:r>
            <a:endParaRPr lang="en-US" sz="1450" dirty="0"/>
          </a:p>
        </p:txBody>
      </p:sp>
      <p:sp>
        <p:nvSpPr>
          <p:cNvPr id="18" name="Text 11"/>
          <p:cNvSpPr/>
          <p:nvPr/>
        </p:nvSpPr>
        <p:spPr>
          <a:xfrm>
            <a:off x="793790" y="5846683"/>
            <a:ext cx="6428423" cy="238125"/>
          </a:xfrm>
          <a:prstGeom prst="rect">
            <a:avLst/>
          </a:prstGeom>
          <a:noFill/>
          <a:ln/>
        </p:spPr>
        <p:txBody>
          <a:bodyPr wrap="non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Automated invoicing, payment processing, and financial transaction tracking.</a:t>
            </a:r>
            <a:endParaRPr lang="en-US" sz="1150" dirty="0"/>
          </a:p>
        </p:txBody>
      </p:sp>
      <p:pic>
        <p:nvPicPr>
          <p:cNvPr id="19"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08188" y="4966811"/>
            <a:ext cx="372070" cy="372070"/>
          </a:xfrm>
          <a:prstGeom prst="rect">
            <a:avLst/>
          </a:prstGeom>
        </p:spPr>
      </p:pic>
      <p:sp>
        <p:nvSpPr>
          <p:cNvPr id="20" name="Text 12"/>
          <p:cNvSpPr/>
          <p:nvPr/>
        </p:nvSpPr>
        <p:spPr>
          <a:xfrm>
            <a:off x="7408188" y="5524857"/>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Lab Requests</a:t>
            </a:r>
            <a:endParaRPr lang="en-US" sz="1450" dirty="0"/>
          </a:p>
        </p:txBody>
      </p:sp>
      <p:sp>
        <p:nvSpPr>
          <p:cNvPr id="21" name="Text 13"/>
          <p:cNvSpPr/>
          <p:nvPr/>
        </p:nvSpPr>
        <p:spPr>
          <a:xfrm>
            <a:off x="7408188" y="5846683"/>
            <a:ext cx="6428423" cy="238125"/>
          </a:xfrm>
          <a:prstGeom prst="rect">
            <a:avLst/>
          </a:prstGeom>
          <a:noFill/>
          <a:ln/>
        </p:spPr>
        <p:txBody>
          <a:bodyPr wrap="non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Streamlined communication and tracking for all external laboratory services.</a:t>
            </a:r>
            <a:endParaRPr lang="en-US" sz="1150" dirty="0"/>
          </a:p>
        </p:txBody>
      </p:sp>
      <p:pic>
        <p:nvPicPr>
          <p:cNvPr id="22"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3790" y="6382464"/>
            <a:ext cx="372070" cy="372070"/>
          </a:xfrm>
          <a:prstGeom prst="rect">
            <a:avLst/>
          </a:prstGeom>
        </p:spPr>
      </p:pic>
      <p:sp>
        <p:nvSpPr>
          <p:cNvPr id="23" name="Text 14"/>
          <p:cNvSpPr/>
          <p:nvPr/>
        </p:nvSpPr>
        <p:spPr>
          <a:xfrm>
            <a:off x="793790" y="6940510"/>
            <a:ext cx="2102644"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Inventory &amp; Expenses</a:t>
            </a:r>
            <a:endParaRPr lang="en-US" sz="1450" dirty="0"/>
          </a:p>
        </p:txBody>
      </p:sp>
      <p:sp>
        <p:nvSpPr>
          <p:cNvPr id="24" name="Text 15"/>
          <p:cNvSpPr/>
          <p:nvPr/>
        </p:nvSpPr>
        <p:spPr>
          <a:xfrm>
            <a:off x="793790" y="7262336"/>
            <a:ext cx="6428423" cy="238125"/>
          </a:xfrm>
          <a:prstGeom prst="rect">
            <a:avLst/>
          </a:prstGeom>
          <a:noFill/>
          <a:ln/>
        </p:spPr>
        <p:txBody>
          <a:bodyPr wrap="non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Real-time inventory levels, reorder alerts, and expense management for cost control.</a:t>
            </a:r>
            <a:endParaRPr lang="en-US" sz="1150" dirty="0"/>
          </a:p>
        </p:txBody>
      </p:sp>
      <p:pic>
        <p:nvPicPr>
          <p:cNvPr id="25" name="Image 7"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08188" y="6382464"/>
            <a:ext cx="372070" cy="372070"/>
          </a:xfrm>
          <a:prstGeom prst="rect">
            <a:avLst/>
          </a:prstGeom>
        </p:spPr>
      </p:pic>
      <p:sp>
        <p:nvSpPr>
          <p:cNvPr id="26" name="Text 16"/>
          <p:cNvSpPr/>
          <p:nvPr/>
        </p:nvSpPr>
        <p:spPr>
          <a:xfrm>
            <a:off x="7408188" y="6940510"/>
            <a:ext cx="2062877"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Reporting &amp; Analytics</a:t>
            </a:r>
            <a:endParaRPr lang="en-US" sz="1450" dirty="0"/>
          </a:p>
        </p:txBody>
      </p:sp>
      <p:sp>
        <p:nvSpPr>
          <p:cNvPr id="27" name="Text 17"/>
          <p:cNvSpPr/>
          <p:nvPr/>
        </p:nvSpPr>
        <p:spPr>
          <a:xfrm>
            <a:off x="7408188" y="7262336"/>
            <a:ext cx="6428423" cy="238125"/>
          </a:xfrm>
          <a:prstGeom prst="rect">
            <a:avLst/>
          </a:prstGeom>
          <a:noFill/>
          <a:ln/>
        </p:spPr>
        <p:txBody>
          <a:bodyPr wrap="non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Customizable reports and actionable insights for informed decision-making.</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3188" y="510897"/>
            <a:ext cx="7787759" cy="377428"/>
          </a:xfrm>
          <a:prstGeom prst="rect">
            <a:avLst/>
          </a:prstGeom>
          <a:noFill/>
          <a:ln/>
        </p:spPr>
        <p:txBody>
          <a:bodyPr wrap="none" lIns="0" tIns="0" rIns="0" bIns="0" rtlCol="0" anchor="t"/>
          <a:lstStyle/>
          <a:p>
            <a:pPr algn="l" indent="0" marL="0">
              <a:lnSpc>
                <a:spcPts val="2950"/>
              </a:lnSpc>
              <a:buNone/>
            </a:pPr>
            <a:r>
              <a:rPr lang="en-US" sz="2350" dirty="0">
                <a:solidFill>
                  <a:srgbClr val="1D1D1B"/>
                </a:solidFill>
                <a:latin typeface="Tomorrow Semi Bold" pitchFamily="34" charset="0"/>
                <a:ea typeface="Tomorrow Semi Bold" pitchFamily="34" charset="-122"/>
                <a:cs typeface="Tomorrow Semi Bold" pitchFamily="34" charset="-120"/>
              </a:rPr>
              <a:t>Database Design Overview: Relational Architecture</a:t>
            </a:r>
            <a:endParaRPr lang="en-US" sz="2350" dirty="0"/>
          </a:p>
        </p:txBody>
      </p:sp>
      <p:sp>
        <p:nvSpPr>
          <p:cNvPr id="3" name="Text 1"/>
          <p:cNvSpPr/>
          <p:nvPr/>
        </p:nvSpPr>
        <p:spPr>
          <a:xfrm>
            <a:off x="743188" y="1129784"/>
            <a:ext cx="13144024" cy="386239"/>
          </a:xfrm>
          <a:prstGeom prst="rect">
            <a:avLst/>
          </a:prstGeom>
          <a:noFill/>
          <a:ln/>
        </p:spPr>
        <p:txBody>
          <a:bodyPr wrap="square" lIns="0" tIns="0" rIns="0" bIns="0" rtlCol="0" anchor="t"/>
          <a:lstStyle/>
          <a:p>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The system utilizes a robust relational database (MySQL/MariaDB) to ensure data integrity, scalability, and efficient retrieval. This architecture allows for complex relationships between different data entities, providing a comprehensive and interconnected view of your practice's operations.</a:t>
            </a:r>
            <a:endParaRPr lang="en-US" sz="950" dirty="0"/>
          </a:p>
        </p:txBody>
      </p:sp>
      <p:sp>
        <p:nvSpPr>
          <p:cNvPr id="4" name="Text 2"/>
          <p:cNvSpPr/>
          <p:nvPr/>
        </p:nvSpPr>
        <p:spPr>
          <a:xfrm>
            <a:off x="743188" y="1772603"/>
            <a:ext cx="1811655" cy="226457"/>
          </a:xfrm>
          <a:prstGeom prst="rect">
            <a:avLst/>
          </a:prstGeom>
          <a:noFill/>
          <a:ln/>
        </p:spPr>
        <p:txBody>
          <a:bodyPr wrap="none" lIns="0" tIns="0" rIns="0" bIns="0" rtlCol="0" anchor="t"/>
          <a:lstStyle/>
          <a:p>
            <a:pPr algn="l" indent="0" marL="0">
              <a:lnSpc>
                <a:spcPts val="1750"/>
              </a:lnSpc>
              <a:buNone/>
            </a:pPr>
            <a:r>
              <a:rPr lang="en-US" sz="1400" dirty="0">
                <a:solidFill>
                  <a:srgbClr val="1D1D1B"/>
                </a:solidFill>
                <a:latin typeface="Tomorrow Semi Bold" pitchFamily="34" charset="0"/>
                <a:ea typeface="Tomorrow Semi Bold" pitchFamily="34" charset="-122"/>
                <a:cs typeface="Tomorrow Semi Bold" pitchFamily="34" charset="-120"/>
              </a:rPr>
              <a:t>Key Tables</a:t>
            </a:r>
            <a:endParaRPr lang="en-US" sz="1400" dirty="0"/>
          </a:p>
        </p:txBody>
      </p:sp>
      <p:sp>
        <p:nvSpPr>
          <p:cNvPr id="5" name="Text 3"/>
          <p:cNvSpPr/>
          <p:nvPr/>
        </p:nvSpPr>
        <p:spPr>
          <a:xfrm>
            <a:off x="743188" y="2119789"/>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Users: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Stores user credentials and role assignments.</a:t>
            </a:r>
            <a:endParaRPr lang="en-US" sz="950" dirty="0"/>
          </a:p>
        </p:txBody>
      </p:sp>
      <p:sp>
        <p:nvSpPr>
          <p:cNvPr id="6" name="Text 4"/>
          <p:cNvSpPr/>
          <p:nvPr/>
        </p:nvSpPr>
        <p:spPr>
          <a:xfrm>
            <a:off x="743188" y="2355175"/>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Roles: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Defines access levels and permissions.</a:t>
            </a:r>
            <a:endParaRPr lang="en-US" sz="950" dirty="0"/>
          </a:p>
        </p:txBody>
      </p:sp>
      <p:sp>
        <p:nvSpPr>
          <p:cNvPr id="7" name="Text 5"/>
          <p:cNvSpPr/>
          <p:nvPr/>
        </p:nvSpPr>
        <p:spPr>
          <a:xfrm>
            <a:off x="743188" y="2590562"/>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Patients: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Contains all patient demographic and contact information.</a:t>
            </a:r>
            <a:endParaRPr lang="en-US" sz="950" dirty="0"/>
          </a:p>
        </p:txBody>
      </p:sp>
      <p:sp>
        <p:nvSpPr>
          <p:cNvPr id="8" name="Text 6"/>
          <p:cNvSpPr/>
          <p:nvPr/>
        </p:nvSpPr>
        <p:spPr>
          <a:xfrm>
            <a:off x="743188" y="2825948"/>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Doctors: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Details for all practicing dentists and specialists.</a:t>
            </a:r>
            <a:endParaRPr lang="en-US" sz="950" dirty="0"/>
          </a:p>
        </p:txBody>
      </p:sp>
      <p:sp>
        <p:nvSpPr>
          <p:cNvPr id="9" name="Text 7"/>
          <p:cNvSpPr/>
          <p:nvPr/>
        </p:nvSpPr>
        <p:spPr>
          <a:xfrm>
            <a:off x="743188" y="3061335"/>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Appointments: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Manages schedules, statuses, and patient linkages.</a:t>
            </a:r>
            <a:endParaRPr lang="en-US" sz="950" dirty="0"/>
          </a:p>
        </p:txBody>
      </p:sp>
      <p:sp>
        <p:nvSpPr>
          <p:cNvPr id="10" name="Text 8"/>
          <p:cNvSpPr/>
          <p:nvPr/>
        </p:nvSpPr>
        <p:spPr>
          <a:xfrm>
            <a:off x="743188" y="3296722"/>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Treatments: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Records details of all procedures performed.</a:t>
            </a:r>
            <a:endParaRPr lang="en-US" sz="950" dirty="0"/>
          </a:p>
        </p:txBody>
      </p:sp>
      <p:pic>
        <p:nvPicPr>
          <p:cNvPr id="11" name="Image 0" descr="preencoded.png">    </p:cNvPr>
          <p:cNvPicPr>
            <a:picLocks noChangeAspect="1"/>
          </p:cNvPicPr>
          <p:nvPr/>
        </p:nvPicPr>
        <p:blipFill>
          <a:blip r:embed="rId1"/>
          <a:stretch>
            <a:fillRect/>
          </a:stretch>
        </p:blipFill>
        <p:spPr>
          <a:xfrm>
            <a:off x="7470100" y="1787723"/>
            <a:ext cx="4175998" cy="4175998"/>
          </a:xfrm>
          <a:prstGeom prst="rect">
            <a:avLst/>
          </a:prstGeom>
        </p:spPr>
      </p:pic>
      <p:sp>
        <p:nvSpPr>
          <p:cNvPr id="12" name="Text 9"/>
          <p:cNvSpPr/>
          <p:nvPr/>
        </p:nvSpPr>
        <p:spPr>
          <a:xfrm>
            <a:off x="7470100" y="6099572"/>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Prescriptions: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Tracks medication details and dosages.</a:t>
            </a:r>
            <a:endParaRPr lang="en-US" sz="950" dirty="0"/>
          </a:p>
        </p:txBody>
      </p:sp>
      <p:sp>
        <p:nvSpPr>
          <p:cNvPr id="13" name="Text 10"/>
          <p:cNvSpPr/>
          <p:nvPr/>
        </p:nvSpPr>
        <p:spPr>
          <a:xfrm>
            <a:off x="7470100" y="6334958"/>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Medicines: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Inventory of available medications.</a:t>
            </a:r>
            <a:endParaRPr lang="en-US" sz="950" dirty="0"/>
          </a:p>
        </p:txBody>
      </p:sp>
      <p:sp>
        <p:nvSpPr>
          <p:cNvPr id="14" name="Text 11"/>
          <p:cNvSpPr/>
          <p:nvPr/>
        </p:nvSpPr>
        <p:spPr>
          <a:xfrm>
            <a:off x="7470100" y="6570345"/>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Invoices: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Generates and manages billing statements.</a:t>
            </a:r>
            <a:endParaRPr lang="en-US" sz="950" dirty="0"/>
          </a:p>
        </p:txBody>
      </p:sp>
      <p:sp>
        <p:nvSpPr>
          <p:cNvPr id="15" name="Text 12"/>
          <p:cNvSpPr/>
          <p:nvPr/>
        </p:nvSpPr>
        <p:spPr>
          <a:xfrm>
            <a:off x="7470100" y="6805732"/>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Payments: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Records all financial transactions and payment statuses.</a:t>
            </a:r>
            <a:endParaRPr lang="en-US" sz="950" dirty="0"/>
          </a:p>
        </p:txBody>
      </p:sp>
      <p:sp>
        <p:nvSpPr>
          <p:cNvPr id="16" name="Text 13"/>
          <p:cNvSpPr/>
          <p:nvPr/>
        </p:nvSpPr>
        <p:spPr>
          <a:xfrm>
            <a:off x="7470100" y="7041118"/>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Lab:</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Manages external lab requests and results.</a:t>
            </a:r>
            <a:endParaRPr lang="en-US" sz="950" dirty="0"/>
          </a:p>
        </p:txBody>
      </p:sp>
      <p:sp>
        <p:nvSpPr>
          <p:cNvPr id="17" name="Text 14"/>
          <p:cNvSpPr/>
          <p:nvPr/>
        </p:nvSpPr>
        <p:spPr>
          <a:xfrm>
            <a:off x="7470100" y="7276505"/>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Inventory:</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Tracks dental supplies and equipment.</a:t>
            </a:r>
            <a:endParaRPr lang="en-US" sz="950" dirty="0"/>
          </a:p>
        </p:txBody>
      </p:sp>
      <p:sp>
        <p:nvSpPr>
          <p:cNvPr id="18" name="Text 15"/>
          <p:cNvSpPr/>
          <p:nvPr/>
        </p:nvSpPr>
        <p:spPr>
          <a:xfrm>
            <a:off x="7470100" y="7511891"/>
            <a:ext cx="6424732" cy="193119"/>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61615C"/>
                </a:solidFill>
                <a:latin typeface="Tomorrow" pitchFamily="34" charset="0"/>
                <a:ea typeface="Tomorrow" pitchFamily="34" charset="-122"/>
                <a:cs typeface="Tomorrow" pitchFamily="34" charset="-120"/>
              </a:rPr>
              <a:t>Expenses:</a:t>
            </a:r>
            <a:pPr algn="l" indent="0" marL="0">
              <a:lnSpc>
                <a:spcPts val="1500"/>
              </a:lnSpc>
              <a:buNone/>
            </a:pPr>
            <a:r>
              <a:rPr lang="en-US" sz="950" dirty="0">
                <a:solidFill>
                  <a:srgbClr val="61615C"/>
                </a:solidFill>
                <a:latin typeface="Tomorrow" pitchFamily="34" charset="0"/>
                <a:ea typeface="Tomorrow" pitchFamily="34" charset="-122"/>
                <a:cs typeface="Tomorrow" pitchFamily="34" charset="-120"/>
              </a:rPr>
              <a:t> Records operational costs and expenditures.</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2007" y="1480304"/>
            <a:ext cx="4990267" cy="5268992"/>
          </a:xfrm>
          <a:prstGeom prst="rect">
            <a:avLst/>
          </a:prstGeom>
        </p:spPr>
      </p:pic>
      <p:sp>
        <p:nvSpPr>
          <p:cNvPr id="4" name="Text 0"/>
          <p:cNvSpPr/>
          <p:nvPr/>
        </p:nvSpPr>
        <p:spPr>
          <a:xfrm>
            <a:off x="793790" y="228159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Entity-Relationship Diagram: Visualizing Data Connections</a:t>
            </a:r>
            <a:endParaRPr lang="en-US" sz="3900" dirty="0"/>
          </a:p>
        </p:txBody>
      </p:sp>
      <p:sp>
        <p:nvSpPr>
          <p:cNvPr id="5" name="Text 1"/>
          <p:cNvSpPr/>
          <p:nvPr/>
        </p:nvSpPr>
        <p:spPr>
          <a:xfrm>
            <a:off x="793790" y="381940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The ER Diagram below provides a visual representation of the database structure, illustrating how different entities are related and interact within the system. This comprehensive map is crucial for understanding data flow and maintaining database integrity.</a:t>
            </a:r>
            <a:endParaRPr lang="en-US" sz="1550" dirty="0"/>
          </a:p>
        </p:txBody>
      </p:sp>
      <p:sp>
        <p:nvSpPr>
          <p:cNvPr id="6" name="Text 2"/>
          <p:cNvSpPr/>
          <p:nvPr/>
        </p:nvSpPr>
        <p:spPr>
          <a:xfrm>
            <a:off x="793790" y="5312807"/>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This diagram highlights the primary keys, foreign keys, and the cardinality of relationships, ensuring a clear understanding of the data model.</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3417332" y="0"/>
            <a:ext cx="7795617"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6527" y="540782"/>
            <a:ext cx="9822537" cy="491490"/>
          </a:xfrm>
          <a:prstGeom prst="rect">
            <a:avLst/>
          </a:prstGeom>
          <a:noFill/>
          <a:ln/>
        </p:spPr>
        <p:txBody>
          <a:bodyPr wrap="none" lIns="0" tIns="0" rIns="0" bIns="0" rtlCol="0" anchor="t"/>
          <a:lstStyle/>
          <a:p>
            <a:pPr algn="l" indent="0" marL="0">
              <a:lnSpc>
                <a:spcPts val="3850"/>
              </a:lnSpc>
              <a:buNone/>
            </a:pPr>
            <a:r>
              <a:rPr lang="en-US" sz="3050" dirty="0">
                <a:solidFill>
                  <a:srgbClr val="1D1D1B"/>
                </a:solidFill>
                <a:latin typeface="Tomorrow Semi Bold" pitchFamily="34" charset="0"/>
                <a:ea typeface="Tomorrow Semi Bold" pitchFamily="34" charset="-122"/>
                <a:cs typeface="Tomorrow Semi Bold" pitchFamily="34" charset="-120"/>
              </a:rPr>
              <a:t>Appointment Flow: From Registration to Payment</a:t>
            </a:r>
            <a:endParaRPr lang="en-US" sz="3050" dirty="0"/>
          </a:p>
        </p:txBody>
      </p:sp>
      <p:sp>
        <p:nvSpPr>
          <p:cNvPr id="3" name="Text 1"/>
          <p:cNvSpPr/>
          <p:nvPr/>
        </p:nvSpPr>
        <p:spPr>
          <a:xfrm>
            <a:off x="786527" y="1346835"/>
            <a:ext cx="13057346" cy="503158"/>
          </a:xfrm>
          <a:prstGeom prst="rect">
            <a:avLst/>
          </a:prstGeom>
          <a:noFill/>
          <a:ln/>
        </p:spPr>
        <p:txBody>
          <a:bodyPr wrap="square" lIns="0" tIns="0" rIns="0" bIns="0" rtlCol="0" anchor="t"/>
          <a:lstStyle/>
          <a:p>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Our system streamlines the entire patient journey, ensuring a smooth and efficient experience from the moment a patient registers until their payment is processed. This systematic approach minimizes wait times and enhances patient satisfaction.</a:t>
            </a:r>
            <a:endParaRPr lang="en-US" sz="1200" dirty="0"/>
          </a:p>
        </p:txBody>
      </p:sp>
      <p:pic>
        <p:nvPicPr>
          <p:cNvPr id="4" name="Image 0" descr="preencoded.png">    </p:cNvPr>
          <p:cNvPicPr>
            <a:picLocks noChangeAspect="1"/>
          </p:cNvPicPr>
          <p:nvPr/>
        </p:nvPicPr>
        <p:blipFill>
          <a:blip r:embed="rId1"/>
          <a:stretch>
            <a:fillRect/>
          </a:stretch>
        </p:blipFill>
        <p:spPr>
          <a:xfrm>
            <a:off x="786527" y="2026920"/>
            <a:ext cx="786527" cy="943927"/>
          </a:xfrm>
          <a:prstGeom prst="rect">
            <a:avLst/>
          </a:prstGeom>
        </p:spPr>
      </p:pic>
      <p:sp>
        <p:nvSpPr>
          <p:cNvPr id="5" name="Text 2"/>
          <p:cNvSpPr/>
          <p:nvPr/>
        </p:nvSpPr>
        <p:spPr>
          <a:xfrm>
            <a:off x="1730335" y="2184202"/>
            <a:ext cx="1966436" cy="245864"/>
          </a:xfrm>
          <a:prstGeom prst="rect">
            <a:avLst/>
          </a:prstGeom>
          <a:noFill/>
          <a:ln/>
        </p:spPr>
        <p:txBody>
          <a:bodyPr wrap="none" lIns="0" tIns="0" rIns="0" bIns="0" rtlCol="0" anchor="t"/>
          <a:lstStyle/>
          <a:p>
            <a:pPr algn="l" indent="0" marL="0">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Patient Registration</a:t>
            </a:r>
            <a:endParaRPr lang="en-US" sz="1500" dirty="0"/>
          </a:p>
        </p:txBody>
      </p:sp>
      <p:sp>
        <p:nvSpPr>
          <p:cNvPr id="6" name="Text 3"/>
          <p:cNvSpPr/>
          <p:nvPr/>
        </p:nvSpPr>
        <p:spPr>
          <a:xfrm>
            <a:off x="1730335" y="2524363"/>
            <a:ext cx="12113538" cy="251579"/>
          </a:xfrm>
          <a:prstGeom prst="rect">
            <a:avLst/>
          </a:prstGeom>
          <a:noFill/>
          <a:ln/>
        </p:spPr>
        <p:txBody>
          <a:bodyPr wrap="none" lIns="0" tIns="0" rIns="0" bIns="0" rtlCol="0" anchor="t"/>
          <a:lstStyle/>
          <a:p>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Quick and secure patient data entry and profile creation.</a:t>
            </a:r>
            <a:endParaRPr lang="en-US" sz="1200" dirty="0"/>
          </a:p>
        </p:txBody>
      </p:sp>
      <p:pic>
        <p:nvPicPr>
          <p:cNvPr id="7" name="Image 1" descr="preencoded.png">    </p:cNvPr>
          <p:cNvPicPr>
            <a:picLocks noChangeAspect="1"/>
          </p:cNvPicPr>
          <p:nvPr/>
        </p:nvPicPr>
        <p:blipFill>
          <a:blip r:embed="rId2"/>
          <a:stretch>
            <a:fillRect/>
          </a:stretch>
        </p:blipFill>
        <p:spPr>
          <a:xfrm>
            <a:off x="786527" y="2970848"/>
            <a:ext cx="786527" cy="943927"/>
          </a:xfrm>
          <a:prstGeom prst="rect">
            <a:avLst/>
          </a:prstGeom>
        </p:spPr>
      </p:pic>
      <p:sp>
        <p:nvSpPr>
          <p:cNvPr id="8" name="Text 4"/>
          <p:cNvSpPr/>
          <p:nvPr/>
        </p:nvSpPr>
        <p:spPr>
          <a:xfrm>
            <a:off x="1730335" y="3128129"/>
            <a:ext cx="2491026" cy="245864"/>
          </a:xfrm>
          <a:prstGeom prst="rect">
            <a:avLst/>
          </a:prstGeom>
          <a:noFill/>
          <a:ln/>
        </p:spPr>
        <p:txBody>
          <a:bodyPr wrap="none" lIns="0" tIns="0" rIns="0" bIns="0" rtlCol="0" anchor="t"/>
          <a:lstStyle/>
          <a:p>
            <a:pPr algn="l" indent="0" marL="0">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Appointment Scheduling</a:t>
            </a:r>
            <a:endParaRPr lang="en-US" sz="1500" dirty="0"/>
          </a:p>
        </p:txBody>
      </p:sp>
      <p:sp>
        <p:nvSpPr>
          <p:cNvPr id="9" name="Text 5"/>
          <p:cNvSpPr/>
          <p:nvPr/>
        </p:nvSpPr>
        <p:spPr>
          <a:xfrm>
            <a:off x="1730335" y="3468291"/>
            <a:ext cx="12113538" cy="251579"/>
          </a:xfrm>
          <a:prstGeom prst="rect">
            <a:avLst/>
          </a:prstGeom>
          <a:noFill/>
          <a:ln/>
        </p:spPr>
        <p:txBody>
          <a:bodyPr wrap="none" lIns="0" tIns="0" rIns="0" bIns="0" rtlCol="0" anchor="t"/>
          <a:lstStyle/>
          <a:p>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Easy booking, rescheduling, and automated reminders for both staff and patients.</a:t>
            </a:r>
            <a:endParaRPr lang="en-US" sz="1200" dirty="0"/>
          </a:p>
        </p:txBody>
      </p:sp>
      <p:pic>
        <p:nvPicPr>
          <p:cNvPr id="10" name="Image 2" descr="preencoded.png">    </p:cNvPr>
          <p:cNvPicPr>
            <a:picLocks noChangeAspect="1"/>
          </p:cNvPicPr>
          <p:nvPr/>
        </p:nvPicPr>
        <p:blipFill>
          <a:blip r:embed="rId3"/>
          <a:stretch>
            <a:fillRect/>
          </a:stretch>
        </p:blipFill>
        <p:spPr>
          <a:xfrm>
            <a:off x="786527" y="3914775"/>
            <a:ext cx="786527" cy="943927"/>
          </a:xfrm>
          <a:prstGeom prst="rect">
            <a:avLst/>
          </a:prstGeom>
        </p:spPr>
      </p:pic>
      <p:sp>
        <p:nvSpPr>
          <p:cNvPr id="11" name="Text 6"/>
          <p:cNvSpPr/>
          <p:nvPr/>
        </p:nvSpPr>
        <p:spPr>
          <a:xfrm>
            <a:off x="1730335" y="4072057"/>
            <a:ext cx="1966436" cy="245864"/>
          </a:xfrm>
          <a:prstGeom prst="rect">
            <a:avLst/>
          </a:prstGeom>
          <a:noFill/>
          <a:ln/>
        </p:spPr>
        <p:txBody>
          <a:bodyPr wrap="none" lIns="0" tIns="0" rIns="0" bIns="0" rtlCol="0" anchor="t"/>
          <a:lstStyle/>
          <a:p>
            <a:pPr algn="l" indent="0" marL="0">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Doctor Check-in</a:t>
            </a:r>
            <a:endParaRPr lang="en-US" sz="1500" dirty="0"/>
          </a:p>
        </p:txBody>
      </p:sp>
      <p:sp>
        <p:nvSpPr>
          <p:cNvPr id="12" name="Text 7"/>
          <p:cNvSpPr/>
          <p:nvPr/>
        </p:nvSpPr>
        <p:spPr>
          <a:xfrm>
            <a:off x="1730335" y="4412218"/>
            <a:ext cx="12113538" cy="251579"/>
          </a:xfrm>
          <a:prstGeom prst="rect">
            <a:avLst/>
          </a:prstGeom>
          <a:noFill/>
          <a:ln/>
        </p:spPr>
        <p:txBody>
          <a:bodyPr wrap="none" lIns="0" tIns="0" rIns="0" bIns="0" rtlCol="0" anchor="t"/>
          <a:lstStyle/>
          <a:p>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Doctors can quickly access patient details and appointment history.</a:t>
            </a:r>
            <a:endParaRPr lang="en-US" sz="1200" dirty="0"/>
          </a:p>
        </p:txBody>
      </p:sp>
      <p:pic>
        <p:nvPicPr>
          <p:cNvPr id="13" name="Image 3" descr="preencoded.png">    </p:cNvPr>
          <p:cNvPicPr>
            <a:picLocks noChangeAspect="1"/>
          </p:cNvPicPr>
          <p:nvPr/>
        </p:nvPicPr>
        <p:blipFill>
          <a:blip r:embed="rId4"/>
          <a:stretch>
            <a:fillRect/>
          </a:stretch>
        </p:blipFill>
        <p:spPr>
          <a:xfrm>
            <a:off x="786527" y="4858703"/>
            <a:ext cx="786527" cy="943927"/>
          </a:xfrm>
          <a:prstGeom prst="rect">
            <a:avLst/>
          </a:prstGeom>
        </p:spPr>
      </p:pic>
      <p:sp>
        <p:nvSpPr>
          <p:cNvPr id="14" name="Text 8"/>
          <p:cNvSpPr/>
          <p:nvPr/>
        </p:nvSpPr>
        <p:spPr>
          <a:xfrm>
            <a:off x="1730335" y="5015984"/>
            <a:ext cx="2093714" cy="245864"/>
          </a:xfrm>
          <a:prstGeom prst="rect">
            <a:avLst/>
          </a:prstGeom>
          <a:noFill/>
          <a:ln/>
        </p:spPr>
        <p:txBody>
          <a:bodyPr wrap="none" lIns="0" tIns="0" rIns="0" bIns="0" rtlCol="0" anchor="t"/>
          <a:lstStyle/>
          <a:p>
            <a:pPr algn="l" indent="0" marL="0">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Treatment Recording</a:t>
            </a:r>
            <a:endParaRPr lang="en-US" sz="1500" dirty="0"/>
          </a:p>
        </p:txBody>
      </p:sp>
      <p:sp>
        <p:nvSpPr>
          <p:cNvPr id="15" name="Text 9"/>
          <p:cNvSpPr/>
          <p:nvPr/>
        </p:nvSpPr>
        <p:spPr>
          <a:xfrm>
            <a:off x="1730335" y="5356146"/>
            <a:ext cx="12113538" cy="251579"/>
          </a:xfrm>
          <a:prstGeom prst="rect">
            <a:avLst/>
          </a:prstGeom>
          <a:noFill/>
          <a:ln/>
        </p:spPr>
        <p:txBody>
          <a:bodyPr wrap="none" lIns="0" tIns="0" rIns="0" bIns="0" rtlCol="0" anchor="t"/>
          <a:lstStyle/>
          <a:p>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Detailed capture of procedures, notes, and treatment progress.</a:t>
            </a:r>
            <a:endParaRPr lang="en-US" sz="1200" dirty="0"/>
          </a:p>
        </p:txBody>
      </p:sp>
      <p:pic>
        <p:nvPicPr>
          <p:cNvPr id="16" name="Image 4" descr="preencoded.png">    </p:cNvPr>
          <p:cNvPicPr>
            <a:picLocks noChangeAspect="1"/>
          </p:cNvPicPr>
          <p:nvPr/>
        </p:nvPicPr>
        <p:blipFill>
          <a:blip r:embed="rId5"/>
          <a:stretch>
            <a:fillRect/>
          </a:stretch>
        </p:blipFill>
        <p:spPr>
          <a:xfrm>
            <a:off x="786527" y="5802630"/>
            <a:ext cx="786527" cy="943927"/>
          </a:xfrm>
          <a:prstGeom prst="rect">
            <a:avLst/>
          </a:prstGeom>
        </p:spPr>
      </p:pic>
      <p:sp>
        <p:nvSpPr>
          <p:cNvPr id="17" name="Text 10"/>
          <p:cNvSpPr/>
          <p:nvPr/>
        </p:nvSpPr>
        <p:spPr>
          <a:xfrm>
            <a:off x="1730335" y="5959912"/>
            <a:ext cx="2823567" cy="245864"/>
          </a:xfrm>
          <a:prstGeom prst="rect">
            <a:avLst/>
          </a:prstGeom>
          <a:noFill/>
          <a:ln/>
        </p:spPr>
        <p:txBody>
          <a:bodyPr wrap="none" lIns="0" tIns="0" rIns="0" bIns="0" rtlCol="0" anchor="t"/>
          <a:lstStyle/>
          <a:p>
            <a:pPr algn="l" indent="0" marL="0">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Prescription &amp; Lab Requests</a:t>
            </a:r>
            <a:endParaRPr lang="en-US" sz="1500" dirty="0"/>
          </a:p>
        </p:txBody>
      </p:sp>
      <p:sp>
        <p:nvSpPr>
          <p:cNvPr id="18" name="Text 11"/>
          <p:cNvSpPr/>
          <p:nvPr/>
        </p:nvSpPr>
        <p:spPr>
          <a:xfrm>
            <a:off x="1730335" y="6300073"/>
            <a:ext cx="12113538" cy="251579"/>
          </a:xfrm>
          <a:prstGeom prst="rect">
            <a:avLst/>
          </a:prstGeom>
          <a:noFill/>
          <a:ln/>
        </p:spPr>
        <p:txBody>
          <a:bodyPr wrap="none" lIns="0" tIns="0" rIns="0" bIns="0" rtlCol="0" anchor="t"/>
          <a:lstStyle/>
          <a:p>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Seamless generation of prescriptions and submission of lab requests.</a:t>
            </a:r>
            <a:endParaRPr lang="en-US" sz="1200" dirty="0"/>
          </a:p>
        </p:txBody>
      </p:sp>
      <p:pic>
        <p:nvPicPr>
          <p:cNvPr id="19" name="Image 5" descr="preencoded.png">    </p:cNvPr>
          <p:cNvPicPr>
            <a:picLocks noChangeAspect="1"/>
          </p:cNvPicPr>
          <p:nvPr/>
        </p:nvPicPr>
        <p:blipFill>
          <a:blip r:embed="rId6"/>
          <a:stretch>
            <a:fillRect/>
          </a:stretch>
        </p:blipFill>
        <p:spPr>
          <a:xfrm>
            <a:off x="786527" y="6746558"/>
            <a:ext cx="786527" cy="943927"/>
          </a:xfrm>
          <a:prstGeom prst="rect">
            <a:avLst/>
          </a:prstGeom>
        </p:spPr>
      </p:pic>
      <p:sp>
        <p:nvSpPr>
          <p:cNvPr id="20" name="Text 12"/>
          <p:cNvSpPr/>
          <p:nvPr/>
        </p:nvSpPr>
        <p:spPr>
          <a:xfrm>
            <a:off x="1730335" y="6903839"/>
            <a:ext cx="1966436" cy="245864"/>
          </a:xfrm>
          <a:prstGeom prst="rect">
            <a:avLst/>
          </a:prstGeom>
          <a:noFill/>
          <a:ln/>
        </p:spPr>
        <p:txBody>
          <a:bodyPr wrap="none" lIns="0" tIns="0" rIns="0" bIns="0" rtlCol="0" anchor="t"/>
          <a:lstStyle/>
          <a:p>
            <a:pPr algn="l" indent="0" marL="0">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Invoice &amp; Payment</a:t>
            </a:r>
            <a:endParaRPr lang="en-US" sz="1500" dirty="0"/>
          </a:p>
        </p:txBody>
      </p:sp>
      <p:sp>
        <p:nvSpPr>
          <p:cNvPr id="21" name="Text 13"/>
          <p:cNvSpPr/>
          <p:nvPr/>
        </p:nvSpPr>
        <p:spPr>
          <a:xfrm>
            <a:off x="1730335" y="7244001"/>
            <a:ext cx="12113538" cy="251579"/>
          </a:xfrm>
          <a:prstGeom prst="rect">
            <a:avLst/>
          </a:prstGeom>
          <a:noFill/>
          <a:ln/>
        </p:spPr>
        <p:txBody>
          <a:bodyPr wrap="none" lIns="0" tIns="0" rIns="0" bIns="0" rtlCol="0" anchor="t"/>
          <a:lstStyle/>
          <a:p>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Automated billing and flexible payment processing.</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73098"/>
            <a:ext cx="7314248" cy="465177"/>
          </a:xfrm>
          <a:prstGeom prst="rect">
            <a:avLst/>
          </a:prstGeom>
          <a:noFill/>
          <a:ln/>
        </p:spPr>
        <p:txBody>
          <a:bodyPr wrap="none" lIns="0" tIns="0" rIns="0" bIns="0" rtlCol="0" anchor="t"/>
          <a:lstStyle/>
          <a:p>
            <a:pPr algn="l" indent="0" marL="0">
              <a:lnSpc>
                <a:spcPts val="3650"/>
              </a:lnSpc>
              <a:buNone/>
            </a:pPr>
            <a:r>
              <a:rPr lang="en-US" sz="2900" dirty="0">
                <a:solidFill>
                  <a:srgbClr val="1D1D1B"/>
                </a:solidFill>
                <a:latin typeface="Tomorrow Semi Bold" pitchFamily="34" charset="0"/>
                <a:ea typeface="Tomorrow Semi Bold" pitchFamily="34" charset="-122"/>
                <a:cs typeface="Tomorrow Semi Bold" pitchFamily="34" charset="-120"/>
              </a:rPr>
              <a:t>Treatment &amp; Prescription Management</a:t>
            </a:r>
            <a:endParaRPr lang="en-US" sz="2900" dirty="0"/>
          </a:p>
        </p:txBody>
      </p:sp>
      <p:sp>
        <p:nvSpPr>
          <p:cNvPr id="4" name="Text 1"/>
          <p:cNvSpPr/>
          <p:nvPr/>
        </p:nvSpPr>
        <p:spPr>
          <a:xfrm>
            <a:off x="793790" y="1661517"/>
            <a:ext cx="7556421" cy="714375"/>
          </a:xfrm>
          <a:prstGeom prst="rect">
            <a:avLst/>
          </a:prstGeom>
          <a:noFill/>
          <a:ln/>
        </p:spPr>
        <p:txBody>
          <a:bodyPr wrap="squar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The system offers comprehensive tools for managing patient treatments and prescriptions. This module ensures that all aspects of patient care are meticulously recorded and easily accessible, supporting informed clinical decisions.</a:t>
            </a:r>
            <a:endParaRPr lang="en-US" sz="1150" dirty="0"/>
          </a:p>
        </p:txBody>
      </p:sp>
      <p:sp>
        <p:nvSpPr>
          <p:cNvPr id="5" name="Shape 2"/>
          <p:cNvSpPr/>
          <p:nvPr/>
        </p:nvSpPr>
        <p:spPr>
          <a:xfrm>
            <a:off x="793790" y="2543294"/>
            <a:ext cx="7556421" cy="1126212"/>
          </a:xfrm>
          <a:prstGeom prst="roundRect">
            <a:avLst>
              <a:gd name="adj" fmla="val 6495"/>
            </a:avLst>
          </a:prstGeom>
          <a:solidFill>
            <a:srgbClr val="FCFCFC"/>
          </a:solidFill>
          <a:ln w="15240">
            <a:solidFill>
              <a:srgbClr val="D6D0D0"/>
            </a:solidFill>
            <a:prstDash val="solid"/>
          </a:ln>
        </p:spPr>
      </p:sp>
      <p:sp>
        <p:nvSpPr>
          <p:cNvPr id="6" name="Shape 3"/>
          <p:cNvSpPr/>
          <p:nvPr/>
        </p:nvSpPr>
        <p:spPr>
          <a:xfrm>
            <a:off x="778550" y="2543294"/>
            <a:ext cx="60960" cy="1126212"/>
          </a:xfrm>
          <a:prstGeom prst="roundRect">
            <a:avLst>
              <a:gd name="adj" fmla="val 36628"/>
            </a:avLst>
          </a:prstGeom>
          <a:solidFill>
            <a:srgbClr val="1D1D1B"/>
          </a:solidFill>
          <a:ln/>
        </p:spPr>
      </p:sp>
      <p:sp>
        <p:nvSpPr>
          <p:cNvPr id="7" name="Text 4"/>
          <p:cNvSpPr/>
          <p:nvPr/>
        </p:nvSpPr>
        <p:spPr>
          <a:xfrm>
            <a:off x="1003578" y="2707362"/>
            <a:ext cx="1951434"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Treatment as Header</a:t>
            </a:r>
            <a:endParaRPr lang="en-US" sz="1450" dirty="0"/>
          </a:p>
        </p:txBody>
      </p:sp>
      <p:sp>
        <p:nvSpPr>
          <p:cNvPr id="8" name="Text 5"/>
          <p:cNvSpPr/>
          <p:nvPr/>
        </p:nvSpPr>
        <p:spPr>
          <a:xfrm>
            <a:off x="1003578" y="3029188"/>
            <a:ext cx="7182564" cy="476250"/>
          </a:xfrm>
          <a:prstGeom prst="rect">
            <a:avLst/>
          </a:prstGeom>
          <a:noFill/>
          <a:ln/>
        </p:spPr>
        <p:txBody>
          <a:bodyPr wrap="squar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Each patient case is organized under a main treatment header, allowing for multiple associated procedures. This structure provides a clear overview of the entire treatment plan.</a:t>
            </a:r>
            <a:endParaRPr lang="en-US" sz="1150" dirty="0"/>
          </a:p>
        </p:txBody>
      </p:sp>
      <p:sp>
        <p:nvSpPr>
          <p:cNvPr id="9" name="Shape 6"/>
          <p:cNvSpPr/>
          <p:nvPr/>
        </p:nvSpPr>
        <p:spPr>
          <a:xfrm>
            <a:off x="793790" y="3818334"/>
            <a:ext cx="7556421" cy="1126212"/>
          </a:xfrm>
          <a:prstGeom prst="roundRect">
            <a:avLst>
              <a:gd name="adj" fmla="val 6495"/>
            </a:avLst>
          </a:prstGeom>
          <a:solidFill>
            <a:srgbClr val="FCFCFC"/>
          </a:solidFill>
          <a:ln w="15240">
            <a:solidFill>
              <a:srgbClr val="D6D0D0"/>
            </a:solidFill>
            <a:prstDash val="solid"/>
          </a:ln>
        </p:spPr>
      </p:sp>
      <p:sp>
        <p:nvSpPr>
          <p:cNvPr id="10" name="Shape 7"/>
          <p:cNvSpPr/>
          <p:nvPr/>
        </p:nvSpPr>
        <p:spPr>
          <a:xfrm>
            <a:off x="778550" y="3818334"/>
            <a:ext cx="60960" cy="1126212"/>
          </a:xfrm>
          <a:prstGeom prst="roundRect">
            <a:avLst>
              <a:gd name="adj" fmla="val 36628"/>
            </a:avLst>
          </a:prstGeom>
          <a:solidFill>
            <a:srgbClr val="1D1D1B"/>
          </a:solidFill>
          <a:ln/>
        </p:spPr>
      </p:sp>
      <p:sp>
        <p:nvSpPr>
          <p:cNvPr id="11" name="Text 8"/>
          <p:cNvSpPr/>
          <p:nvPr/>
        </p:nvSpPr>
        <p:spPr>
          <a:xfrm>
            <a:off x="1003578" y="3982402"/>
            <a:ext cx="1943100"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Prescription Linkage</a:t>
            </a:r>
            <a:endParaRPr lang="en-US" sz="1450" dirty="0"/>
          </a:p>
        </p:txBody>
      </p:sp>
      <p:sp>
        <p:nvSpPr>
          <p:cNvPr id="12" name="Text 9"/>
          <p:cNvSpPr/>
          <p:nvPr/>
        </p:nvSpPr>
        <p:spPr>
          <a:xfrm>
            <a:off x="1003578" y="4304228"/>
            <a:ext cx="7182564" cy="476250"/>
          </a:xfrm>
          <a:prstGeom prst="rect">
            <a:avLst/>
          </a:prstGeom>
          <a:noFill/>
          <a:ln/>
        </p:spPr>
        <p:txBody>
          <a:bodyPr wrap="squar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All prescriptions are directly linked to the corresponding treatment, ensuring a complete medical record.</a:t>
            </a:r>
            <a:endParaRPr lang="en-US" sz="1150" dirty="0"/>
          </a:p>
        </p:txBody>
      </p:sp>
      <p:sp>
        <p:nvSpPr>
          <p:cNvPr id="13" name="Shape 10"/>
          <p:cNvSpPr/>
          <p:nvPr/>
        </p:nvSpPr>
        <p:spPr>
          <a:xfrm>
            <a:off x="793790" y="5093375"/>
            <a:ext cx="7556421" cy="888087"/>
          </a:xfrm>
          <a:prstGeom prst="roundRect">
            <a:avLst>
              <a:gd name="adj" fmla="val 8237"/>
            </a:avLst>
          </a:prstGeom>
          <a:solidFill>
            <a:srgbClr val="FCFCFC"/>
          </a:solidFill>
          <a:ln w="15240">
            <a:solidFill>
              <a:srgbClr val="D6D0D0"/>
            </a:solidFill>
            <a:prstDash val="solid"/>
          </a:ln>
        </p:spPr>
      </p:sp>
      <p:sp>
        <p:nvSpPr>
          <p:cNvPr id="14" name="Shape 11"/>
          <p:cNvSpPr/>
          <p:nvPr/>
        </p:nvSpPr>
        <p:spPr>
          <a:xfrm>
            <a:off x="778550" y="5093375"/>
            <a:ext cx="60960" cy="888087"/>
          </a:xfrm>
          <a:prstGeom prst="roundRect">
            <a:avLst>
              <a:gd name="adj" fmla="val 36628"/>
            </a:avLst>
          </a:prstGeom>
          <a:solidFill>
            <a:srgbClr val="1D1D1B"/>
          </a:solidFill>
          <a:ln/>
        </p:spPr>
      </p:sp>
      <p:sp>
        <p:nvSpPr>
          <p:cNvPr id="15" name="Text 12"/>
          <p:cNvSpPr/>
          <p:nvPr/>
        </p:nvSpPr>
        <p:spPr>
          <a:xfrm>
            <a:off x="1003578" y="5257443"/>
            <a:ext cx="2660213"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Medicine &amp; Dosage Tracking</a:t>
            </a:r>
            <a:endParaRPr lang="en-US" sz="1450" dirty="0"/>
          </a:p>
        </p:txBody>
      </p:sp>
      <p:sp>
        <p:nvSpPr>
          <p:cNvPr id="16" name="Text 13"/>
          <p:cNvSpPr/>
          <p:nvPr/>
        </p:nvSpPr>
        <p:spPr>
          <a:xfrm>
            <a:off x="1003578" y="5579269"/>
            <a:ext cx="7182564" cy="238125"/>
          </a:xfrm>
          <a:prstGeom prst="rect">
            <a:avLst/>
          </a:prstGeom>
          <a:noFill/>
          <a:ln/>
        </p:spPr>
        <p:txBody>
          <a:bodyPr wrap="non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Detailed tracking of prescribed medications, dosages, and administration instructions.</a:t>
            </a:r>
            <a:endParaRPr lang="en-US" sz="1150" dirty="0"/>
          </a:p>
        </p:txBody>
      </p:sp>
      <p:sp>
        <p:nvSpPr>
          <p:cNvPr id="17" name="Shape 14"/>
          <p:cNvSpPr/>
          <p:nvPr/>
        </p:nvSpPr>
        <p:spPr>
          <a:xfrm>
            <a:off x="793790" y="6130290"/>
            <a:ext cx="7556421" cy="1126212"/>
          </a:xfrm>
          <a:prstGeom prst="roundRect">
            <a:avLst>
              <a:gd name="adj" fmla="val 6495"/>
            </a:avLst>
          </a:prstGeom>
          <a:solidFill>
            <a:srgbClr val="FCFCFC"/>
          </a:solidFill>
          <a:ln w="15240">
            <a:solidFill>
              <a:srgbClr val="D6D0D0"/>
            </a:solidFill>
            <a:prstDash val="solid"/>
          </a:ln>
        </p:spPr>
      </p:sp>
      <p:sp>
        <p:nvSpPr>
          <p:cNvPr id="18" name="Shape 15"/>
          <p:cNvSpPr/>
          <p:nvPr/>
        </p:nvSpPr>
        <p:spPr>
          <a:xfrm>
            <a:off x="778550" y="6130290"/>
            <a:ext cx="60960" cy="1126212"/>
          </a:xfrm>
          <a:prstGeom prst="roundRect">
            <a:avLst>
              <a:gd name="adj" fmla="val 36628"/>
            </a:avLst>
          </a:prstGeom>
          <a:solidFill>
            <a:srgbClr val="1D1D1B"/>
          </a:solidFill>
          <a:ln/>
        </p:spPr>
      </p:sp>
      <p:sp>
        <p:nvSpPr>
          <p:cNvPr id="19" name="Text 16"/>
          <p:cNvSpPr/>
          <p:nvPr/>
        </p:nvSpPr>
        <p:spPr>
          <a:xfrm>
            <a:off x="1003578" y="6294358"/>
            <a:ext cx="2318980" cy="232529"/>
          </a:xfrm>
          <a:prstGeom prst="rect">
            <a:avLst/>
          </a:prstGeom>
          <a:noFill/>
          <a:ln/>
        </p:spPr>
        <p:txBody>
          <a:bodyPr wrap="none" lIns="0" tIns="0" rIns="0" bIns="0" rtlCol="0" anchor="t"/>
          <a:lstStyle/>
          <a:p>
            <a:pPr algn="l" indent="0" marL="0">
              <a:lnSpc>
                <a:spcPts val="1800"/>
              </a:lnSpc>
              <a:buNone/>
            </a:pPr>
            <a:r>
              <a:rPr lang="en-US" sz="1450" dirty="0">
                <a:solidFill>
                  <a:srgbClr val="61615C"/>
                </a:solidFill>
                <a:latin typeface="Tomorrow Semi Bold" pitchFamily="34" charset="0"/>
                <a:ea typeface="Tomorrow Semi Bold" pitchFamily="34" charset="-122"/>
                <a:cs typeface="Tomorrow Semi Bold" pitchFamily="34" charset="-120"/>
              </a:rPr>
              <a:t>Medical Files Integration</a:t>
            </a:r>
            <a:endParaRPr lang="en-US" sz="1450" dirty="0"/>
          </a:p>
        </p:txBody>
      </p:sp>
      <p:sp>
        <p:nvSpPr>
          <p:cNvPr id="20" name="Text 17"/>
          <p:cNvSpPr/>
          <p:nvPr/>
        </p:nvSpPr>
        <p:spPr>
          <a:xfrm>
            <a:off x="1003578" y="6616184"/>
            <a:ext cx="7182564" cy="476250"/>
          </a:xfrm>
          <a:prstGeom prst="rect">
            <a:avLst/>
          </a:prstGeom>
          <a:noFill/>
          <a:ln/>
        </p:spPr>
        <p:txBody>
          <a:bodyPr wrap="square" lIns="0" tIns="0" rIns="0" bIns="0" rtlCol="0" anchor="t"/>
          <a:lstStyle/>
          <a:p>
            <a:pPr algn="l" indent="0" marL="0">
              <a:lnSpc>
                <a:spcPts val="1850"/>
              </a:lnSpc>
              <a:buNone/>
            </a:pPr>
            <a:r>
              <a:rPr lang="en-US" sz="1150" dirty="0">
                <a:solidFill>
                  <a:srgbClr val="61615C"/>
                </a:solidFill>
                <a:latin typeface="Tomorrow" pitchFamily="34" charset="0"/>
                <a:ea typeface="Tomorrow" pitchFamily="34" charset="-122"/>
                <a:cs typeface="Tomorrow" pitchFamily="34" charset="-120"/>
              </a:rPr>
              <a:t>Securely attach and link all relevant medical files, such as X-rays, scans, and consent forms, to specific treatments.</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2026-01-12T16:05:22Z</dcterms:created>
  <dcterms:modified xsi:type="dcterms:W3CDTF">2026-01-12T16:05:22Z</dcterms:modified>
</cp:coreProperties>
</file>